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7" r:id="rId1"/>
  </p:sldMasterIdLst>
  <p:notesMasterIdLst>
    <p:notesMasterId r:id="rId43"/>
  </p:notesMasterIdLst>
  <p:handoutMasterIdLst>
    <p:handoutMasterId r:id="rId44"/>
  </p:handoutMasterIdLst>
  <p:sldIdLst>
    <p:sldId id="258" r:id="rId2"/>
    <p:sldId id="822" r:id="rId3"/>
    <p:sldId id="833" r:id="rId4"/>
    <p:sldId id="661" r:id="rId5"/>
    <p:sldId id="662" r:id="rId6"/>
    <p:sldId id="694" r:id="rId7"/>
    <p:sldId id="837" r:id="rId8"/>
    <p:sldId id="733" r:id="rId9"/>
    <p:sldId id="741" r:id="rId10"/>
    <p:sldId id="742" r:id="rId11"/>
    <p:sldId id="667" r:id="rId12"/>
    <p:sldId id="743" r:id="rId13"/>
    <p:sldId id="831" r:id="rId14"/>
    <p:sldId id="809" r:id="rId15"/>
    <p:sldId id="810" r:id="rId16"/>
    <p:sldId id="749" r:id="rId17"/>
    <p:sldId id="745" r:id="rId18"/>
    <p:sldId id="811" r:id="rId19"/>
    <p:sldId id="812" r:id="rId20"/>
    <p:sldId id="834" r:id="rId21"/>
    <p:sldId id="835" r:id="rId22"/>
    <p:sldId id="753" r:id="rId23"/>
    <p:sldId id="754" r:id="rId24"/>
    <p:sldId id="820" r:id="rId25"/>
    <p:sldId id="723" r:id="rId26"/>
    <p:sldId id="747" r:id="rId27"/>
    <p:sldId id="727" r:id="rId28"/>
    <p:sldId id="736" r:id="rId29"/>
    <p:sldId id="648" r:id="rId30"/>
    <p:sldId id="752" r:id="rId31"/>
    <p:sldId id="760" r:id="rId32"/>
    <p:sldId id="751" r:id="rId33"/>
    <p:sldId id="649" r:id="rId34"/>
    <p:sldId id="682" r:id="rId35"/>
    <p:sldId id="832" r:id="rId36"/>
    <p:sldId id="765" r:id="rId37"/>
    <p:sldId id="778" r:id="rId38"/>
    <p:sldId id="780" r:id="rId39"/>
    <p:sldId id="814" r:id="rId40"/>
    <p:sldId id="815" r:id="rId41"/>
    <p:sldId id="816" r:id="rId42"/>
  </p:sldIdLst>
  <p:sldSz cx="12192000" cy="6858000"/>
  <p:notesSz cx="7315200" cy="9601200"/>
  <p:custDataLst>
    <p:tags r:id="rId45"/>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342892" algn="l" rtl="0" fontAlgn="base">
      <a:spcBef>
        <a:spcPct val="0"/>
      </a:spcBef>
      <a:spcAft>
        <a:spcPct val="0"/>
      </a:spcAft>
      <a:defRPr kern="1200">
        <a:solidFill>
          <a:schemeClr val="tx1"/>
        </a:solidFill>
        <a:latin typeface="Arial" charset="0"/>
        <a:ea typeface="+mn-ea"/>
        <a:cs typeface="+mn-cs"/>
      </a:defRPr>
    </a:lvl2pPr>
    <a:lvl3pPr marL="685783" algn="l" rtl="0" fontAlgn="base">
      <a:spcBef>
        <a:spcPct val="0"/>
      </a:spcBef>
      <a:spcAft>
        <a:spcPct val="0"/>
      </a:spcAft>
      <a:defRPr kern="1200">
        <a:solidFill>
          <a:schemeClr val="tx1"/>
        </a:solidFill>
        <a:latin typeface="Arial" charset="0"/>
        <a:ea typeface="+mn-ea"/>
        <a:cs typeface="+mn-cs"/>
      </a:defRPr>
    </a:lvl3pPr>
    <a:lvl4pPr marL="1028675" algn="l" rtl="0" fontAlgn="base">
      <a:spcBef>
        <a:spcPct val="0"/>
      </a:spcBef>
      <a:spcAft>
        <a:spcPct val="0"/>
      </a:spcAft>
      <a:defRPr kern="1200">
        <a:solidFill>
          <a:schemeClr val="tx1"/>
        </a:solidFill>
        <a:latin typeface="Arial" charset="0"/>
        <a:ea typeface="+mn-ea"/>
        <a:cs typeface="+mn-cs"/>
      </a:defRPr>
    </a:lvl4pPr>
    <a:lvl5pPr marL="1371566" algn="l" rtl="0" fontAlgn="base">
      <a:spcBef>
        <a:spcPct val="0"/>
      </a:spcBef>
      <a:spcAft>
        <a:spcPct val="0"/>
      </a:spcAft>
      <a:defRPr kern="1200">
        <a:solidFill>
          <a:schemeClr val="tx1"/>
        </a:solidFill>
        <a:latin typeface="Arial" charset="0"/>
        <a:ea typeface="+mn-ea"/>
        <a:cs typeface="+mn-cs"/>
      </a:defRPr>
    </a:lvl5pPr>
    <a:lvl6pPr marL="1714457" algn="l" defTabSz="685783" rtl="0" eaLnBrk="1" latinLnBrk="0" hangingPunct="1">
      <a:defRPr kern="1200">
        <a:solidFill>
          <a:schemeClr val="tx1"/>
        </a:solidFill>
        <a:latin typeface="Arial" charset="0"/>
        <a:ea typeface="+mn-ea"/>
        <a:cs typeface="+mn-cs"/>
      </a:defRPr>
    </a:lvl6pPr>
    <a:lvl7pPr marL="2057348" algn="l" defTabSz="685783" rtl="0" eaLnBrk="1" latinLnBrk="0" hangingPunct="1">
      <a:defRPr kern="1200">
        <a:solidFill>
          <a:schemeClr val="tx1"/>
        </a:solidFill>
        <a:latin typeface="Arial" charset="0"/>
        <a:ea typeface="+mn-ea"/>
        <a:cs typeface="+mn-cs"/>
      </a:defRPr>
    </a:lvl7pPr>
    <a:lvl8pPr marL="2400240" algn="l" defTabSz="685783" rtl="0" eaLnBrk="1" latinLnBrk="0" hangingPunct="1">
      <a:defRPr kern="1200">
        <a:solidFill>
          <a:schemeClr val="tx1"/>
        </a:solidFill>
        <a:latin typeface="Arial" charset="0"/>
        <a:ea typeface="+mn-ea"/>
        <a:cs typeface="+mn-cs"/>
      </a:defRPr>
    </a:lvl8pPr>
    <a:lvl9pPr marL="2743132" algn="l" defTabSz="685783"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clrMru>
    <a:srgbClr val="F4E8FF"/>
    <a:srgbClr val="DAABFD"/>
    <a:srgbClr val="9B01FF"/>
    <a:srgbClr val="BD00B0"/>
    <a:srgbClr val="FF9999"/>
    <a:srgbClr val="CCECFF"/>
    <a:srgbClr val="C39BE1"/>
    <a:srgbClr val="C198E0"/>
    <a:srgbClr val="0066CC"/>
    <a:srgbClr val="BD92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72" autoAdjust="0"/>
    <p:restoredTop sz="84011" autoAdjust="0"/>
  </p:normalViewPr>
  <p:slideViewPr>
    <p:cSldViewPr>
      <p:cViewPr varScale="1">
        <p:scale>
          <a:sx n="107" d="100"/>
          <a:sy n="107" d="100"/>
        </p:scale>
        <p:origin x="832" y="168"/>
      </p:cViewPr>
      <p:guideLst>
        <p:guide orient="horz" pos="2160"/>
        <p:guide pos="2880"/>
      </p:guideLst>
    </p:cSldViewPr>
  </p:slideViewPr>
  <p:outlineViewPr>
    <p:cViewPr>
      <p:scale>
        <a:sx n="33" d="100"/>
        <a:sy n="33" d="100"/>
      </p:scale>
      <p:origin x="0" y="34704"/>
    </p:cViewPr>
  </p:outlineViewPr>
  <p:notesTextViewPr>
    <p:cViewPr>
      <p:scale>
        <a:sx n="100" d="100"/>
        <a:sy n="100" d="100"/>
      </p:scale>
      <p:origin x="0" y="0"/>
    </p:cViewPr>
  </p:notesTextViewPr>
  <p:sorterViewPr>
    <p:cViewPr>
      <p:scale>
        <a:sx n="75" d="100"/>
        <a:sy n="75" d="100"/>
      </p:scale>
      <p:origin x="0" y="588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0.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1" y="0"/>
            <a:ext cx="3170138" cy="479539"/>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79" name="Rectangle 3"/>
          <p:cNvSpPr>
            <a:spLocks noGrp="1" noChangeArrowheads="1"/>
          </p:cNvSpPr>
          <p:nvPr>
            <p:ph type="dt" sz="quarter" idx="1"/>
          </p:nvPr>
        </p:nvSpPr>
        <p:spPr bwMode="auto">
          <a:xfrm>
            <a:off x="4143427" y="0"/>
            <a:ext cx="3170138" cy="479539"/>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229380" name="Rectangle 4"/>
          <p:cNvSpPr>
            <a:spLocks noGrp="1" noChangeArrowheads="1"/>
          </p:cNvSpPr>
          <p:nvPr>
            <p:ph type="ftr" sz="quarter" idx="2"/>
          </p:nvPr>
        </p:nvSpPr>
        <p:spPr bwMode="auto">
          <a:xfrm>
            <a:off x="1" y="9120172"/>
            <a:ext cx="3170138" cy="479539"/>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81" name="Rectangle 5"/>
          <p:cNvSpPr>
            <a:spLocks noGrp="1" noChangeArrowheads="1"/>
          </p:cNvSpPr>
          <p:nvPr>
            <p:ph type="sldNum" sz="quarter" idx="3"/>
          </p:nvPr>
        </p:nvSpPr>
        <p:spPr bwMode="auto">
          <a:xfrm>
            <a:off x="4143427" y="9120172"/>
            <a:ext cx="3170138" cy="479539"/>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963147F5-8EB9-406F-9119-AB0022D58130}" type="slidenum">
              <a:rPr lang="en-US"/>
              <a:pPr>
                <a:defRPr/>
              </a:pPr>
              <a:t>‹#›</a:t>
            </a:fld>
            <a:endParaRPr lang="en-US"/>
          </a:p>
        </p:txBody>
      </p:sp>
    </p:spTree>
    <p:extLst>
      <p:ext uri="{BB962C8B-B14F-4D97-AF65-F5344CB8AC3E}">
        <p14:creationId xmlns:p14="http://schemas.microsoft.com/office/powerpoint/2010/main" val="1935652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1" y="0"/>
            <a:ext cx="3170138" cy="479539"/>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59" name="Rectangle 3"/>
          <p:cNvSpPr>
            <a:spLocks noGrp="1" noChangeArrowheads="1"/>
          </p:cNvSpPr>
          <p:nvPr>
            <p:ph type="dt" idx="1"/>
          </p:nvPr>
        </p:nvSpPr>
        <p:spPr bwMode="auto">
          <a:xfrm>
            <a:off x="4143427" y="0"/>
            <a:ext cx="3170138" cy="479539"/>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55300"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31194" y="4561576"/>
            <a:ext cx="5852814" cy="431882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1" y="9120172"/>
            <a:ext cx="3170138" cy="479539"/>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63" name="Rectangle 7"/>
          <p:cNvSpPr>
            <a:spLocks noGrp="1" noChangeArrowheads="1"/>
          </p:cNvSpPr>
          <p:nvPr>
            <p:ph type="sldNum" sz="quarter" idx="5"/>
          </p:nvPr>
        </p:nvSpPr>
        <p:spPr bwMode="auto">
          <a:xfrm>
            <a:off x="4143427" y="9120172"/>
            <a:ext cx="3170138" cy="479539"/>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AF4042F3-6AC5-4F69-BFDB-D78DEF38750B}" type="slidenum">
              <a:rPr lang="en-US"/>
              <a:pPr>
                <a:defRPr/>
              </a:pPr>
              <a:t>‹#›</a:t>
            </a:fld>
            <a:endParaRPr lang="en-US"/>
          </a:p>
        </p:txBody>
      </p:sp>
    </p:spTree>
    <p:extLst>
      <p:ext uri="{BB962C8B-B14F-4D97-AF65-F5344CB8AC3E}">
        <p14:creationId xmlns:p14="http://schemas.microsoft.com/office/powerpoint/2010/main" val="25586285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Bef>
                <a:spcPct val="50000"/>
              </a:spcBef>
            </a:pPr>
            <a:r>
              <a:rPr lang="en-US" sz="1200" dirty="0">
                <a:latin typeface="+mn-lt"/>
                <a:cs typeface="Calibri"/>
              </a:rPr>
              <a:t>[These slides adopted from Dan Klein and Pieter </a:t>
            </a:r>
            <a:r>
              <a:rPr lang="en-US" sz="1200" dirty="0" err="1">
                <a:latin typeface="+mn-lt"/>
                <a:cs typeface="Calibri"/>
              </a:rPr>
              <a:t>Abbeel</a:t>
            </a:r>
            <a:r>
              <a:rPr lang="en-US" sz="1200" dirty="0">
                <a:latin typeface="+mn-lt"/>
                <a:cs typeface="Calibri"/>
              </a:rPr>
              <a:t> at UC Berkeley </a:t>
            </a:r>
            <a:r>
              <a:rPr lang="en-US" sz="1200" i="1" dirty="0" err="1">
                <a:solidFill>
                  <a:srgbClr val="0046FF"/>
                </a:solidFill>
              </a:rPr>
              <a:t>ai.berkeley.edu</a:t>
            </a:r>
            <a:r>
              <a:rPr lang="en-US" sz="1200" dirty="0">
                <a:latin typeface="+mn-lt"/>
                <a:cs typeface="Calibri"/>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900" baseline="0" dirty="0"/>
              <a:t>Build agents that plans ahead. Act rationally.</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900" dirty="0">
              <a:latin typeface="Calibri"/>
              <a:cs typeface="Calibri"/>
            </a:endParaRP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a:t>
            </a:fld>
            <a:endParaRPr lang="en-US"/>
          </a:p>
        </p:txBody>
      </p:sp>
    </p:spTree>
    <p:extLst>
      <p:ext uri="{BB962C8B-B14F-4D97-AF65-F5344CB8AC3E}">
        <p14:creationId xmlns:p14="http://schemas.microsoft.com/office/powerpoint/2010/main" val="1622953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04562BC8-C3F2-47A7-AF2C-13A94AF36327}" type="slidenum">
              <a:rPr lang="en-US" smtClean="0">
                <a:latin typeface="Arial" charset="0"/>
              </a:rPr>
              <a:pPr/>
              <a:t>19</a:t>
            </a:fld>
            <a:endParaRPr lang="en-US">
              <a:latin typeface="Arial" charset="0"/>
            </a:endParaRPr>
          </a:p>
        </p:txBody>
      </p:sp>
      <p:sp>
        <p:nvSpPr>
          <p:cNvPr id="61443" name="Rectangle 2"/>
          <p:cNvSpPr>
            <a:spLocks noGrp="1" noRot="1" noChangeAspect="1" noChangeArrowheads="1" noTextEdit="1"/>
          </p:cNvSpPr>
          <p:nvPr>
            <p:ph type="sldImg"/>
          </p:nvPr>
        </p:nvSpPr>
        <p:spPr>
          <a:xfrm>
            <a:off x="458788" y="720725"/>
            <a:ext cx="6397625" cy="3598863"/>
          </a:xfrm>
          <a:ln/>
        </p:spPr>
      </p:sp>
      <p:sp>
        <p:nvSpPr>
          <p:cNvPr id="61444" name="Rectangle 3"/>
          <p:cNvSpPr>
            <a:spLocks noGrp="1" noChangeArrowheads="1"/>
          </p:cNvSpPr>
          <p:nvPr>
            <p:ph type="body" idx="1"/>
          </p:nvPr>
        </p:nvSpPr>
        <p:spPr>
          <a:xfrm>
            <a:off x="974924" y="4561576"/>
            <a:ext cx="5365352" cy="4318827"/>
          </a:xfrm>
          <a:noFill/>
          <a:ln/>
        </p:spPr>
        <p:txBody>
          <a:bodyPr/>
          <a:lstStyle/>
          <a:p>
            <a:pPr eaLnBrk="1" hangingPunct="1"/>
            <a:r>
              <a:rPr lang="en-US" dirty="0">
                <a:latin typeface="Arial" charset="0"/>
              </a:rPr>
              <a:t>Add values by hand if on tablet, or add by animation steps</a:t>
            </a:r>
          </a:p>
        </p:txBody>
      </p:sp>
    </p:spTree>
    <p:extLst>
      <p:ext uri="{BB962C8B-B14F-4D97-AF65-F5344CB8AC3E}">
        <p14:creationId xmlns:p14="http://schemas.microsoft.com/office/powerpoint/2010/main" val="10217155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 is not evaluated</a:t>
            </a:r>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22</a:t>
            </a:fld>
            <a:endParaRPr lang="en-US"/>
          </a:p>
        </p:txBody>
      </p:sp>
    </p:spTree>
    <p:extLst>
      <p:ext uri="{BB962C8B-B14F-4D97-AF65-F5344CB8AC3E}">
        <p14:creationId xmlns:p14="http://schemas.microsoft.com/office/powerpoint/2010/main" val="16880081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65D6F6B2-B4A7-4DD8-9C8A-489B85C4F060}" type="slidenum">
              <a:rPr lang="en-US" smtClean="0">
                <a:latin typeface="Arial" charset="0"/>
              </a:rPr>
              <a:pPr/>
              <a:t>25</a:t>
            </a:fld>
            <a:endParaRPr lang="en-US">
              <a:latin typeface="Arial" charset="0"/>
            </a:endParaRPr>
          </a:p>
        </p:txBody>
      </p:sp>
      <p:sp>
        <p:nvSpPr>
          <p:cNvPr id="65539" name="Rectangle 2"/>
          <p:cNvSpPr>
            <a:spLocks noGrp="1" noRot="1" noChangeAspect="1" noChangeArrowheads="1" noTextEdit="1"/>
          </p:cNvSpPr>
          <p:nvPr>
            <p:ph type="sldImg"/>
          </p:nvPr>
        </p:nvSpPr>
        <p:spPr>
          <a:xfrm>
            <a:off x="457200" y="720725"/>
            <a:ext cx="6400800" cy="3600450"/>
          </a:xfrm>
          <a:ln/>
        </p:spPr>
      </p:sp>
      <p:sp>
        <p:nvSpPr>
          <p:cNvPr id="65540"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extLst>
      <p:ext uri="{BB962C8B-B14F-4D97-AF65-F5344CB8AC3E}">
        <p14:creationId xmlns:p14="http://schemas.microsoft.com/office/powerpoint/2010/main" val="758384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457200" y="720725"/>
            <a:ext cx="6400800" cy="3600450"/>
          </a:xfrm>
          <a:ln/>
        </p:spPr>
      </p:sp>
      <p:sp>
        <p:nvSpPr>
          <p:cNvPr id="60419" name="Notes Placeholder 2"/>
          <p:cNvSpPr>
            <a:spLocks noGrp="1"/>
          </p:cNvSpPr>
          <p:nvPr>
            <p:ph type="body" idx="1"/>
          </p:nvPr>
        </p:nvSpPr>
        <p:spPr>
          <a:noFill/>
          <a:ln/>
        </p:spPr>
        <p:txBody>
          <a:bodyPr/>
          <a:lstStyle/>
          <a:p>
            <a:r>
              <a:rPr lang="en-US">
                <a:latin typeface="Arial" charset="0"/>
              </a:rPr>
              <a:t>Pick an order for two reasons: sequential processor and pruning</a:t>
            </a: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26</a:t>
            </a:fld>
            <a:endParaRPr lang="en-US">
              <a:latin typeface="Arial" charset="0"/>
            </a:endParaRPr>
          </a:p>
        </p:txBody>
      </p:sp>
    </p:spTree>
    <p:extLst>
      <p:ext uri="{BB962C8B-B14F-4D97-AF65-F5344CB8AC3E}">
        <p14:creationId xmlns:p14="http://schemas.microsoft.com/office/powerpoint/2010/main" val="3433240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xfrm>
            <a:off x="457200" y="720725"/>
            <a:ext cx="6400800" cy="3600450"/>
          </a:xfrm>
          <a:ln/>
        </p:spPr>
      </p:sp>
      <p:sp>
        <p:nvSpPr>
          <p:cNvPr id="69635" name="Notes Placeholder 2"/>
          <p:cNvSpPr>
            <a:spLocks noGrp="1"/>
          </p:cNvSpPr>
          <p:nvPr>
            <p:ph type="body" idx="1"/>
          </p:nvPr>
        </p:nvSpPr>
        <p:spPr>
          <a:noFill/>
          <a:ln/>
        </p:spPr>
        <p:txBody>
          <a:bodyPr/>
          <a:lstStyle/>
          <a:p>
            <a:endParaRPr lang="en-US">
              <a:latin typeface="Arial" charset="0"/>
            </a:endParaRPr>
          </a:p>
        </p:txBody>
      </p:sp>
      <p:sp>
        <p:nvSpPr>
          <p:cNvPr id="69636" name="Slide Number Placeholder 3"/>
          <p:cNvSpPr>
            <a:spLocks noGrp="1"/>
          </p:cNvSpPr>
          <p:nvPr>
            <p:ph type="sldNum" sz="quarter" idx="5"/>
          </p:nvPr>
        </p:nvSpPr>
        <p:spPr>
          <a:noFill/>
        </p:spPr>
        <p:txBody>
          <a:bodyPr/>
          <a:lstStyle/>
          <a:p>
            <a:fld id="{740F0E28-396E-4F98-845A-678F748F62CE}" type="slidenum">
              <a:rPr lang="en-US" smtClean="0">
                <a:latin typeface="Arial" charset="0"/>
              </a:rPr>
              <a:pPr/>
              <a:t>27</a:t>
            </a:fld>
            <a:endParaRPr lang="en-US">
              <a:latin typeface="Arial" charset="0"/>
            </a:endParaRPr>
          </a:p>
        </p:txBody>
      </p:sp>
    </p:spTree>
    <p:extLst>
      <p:ext uri="{BB962C8B-B14F-4D97-AF65-F5344CB8AC3E}">
        <p14:creationId xmlns:p14="http://schemas.microsoft.com/office/powerpoint/2010/main" val="3246770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Depth 2, one dot and two ghosts;</a:t>
            </a:r>
            <a:r>
              <a:rPr lang="en-US" baseline="0" dirty="0"/>
              <a:t> dot is about 8 steps away</a:t>
            </a:r>
            <a:r>
              <a:rPr lang="en-US" dirty="0"/>
              <a:t> – cannot see actual eating, so need to include distance to dots in eval; but limited depth means it goes into a dead end and cannot escape even a simple ghost strategy;</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Perfect lookahead: head</a:t>
            </a:r>
            <a:r>
              <a:rPr lang="en-US" baseline="0" dirty="0"/>
              <a:t> towards red ghost!!! Wait for blue to commit to one pursuit direction, go the other way, eat the dot</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31</a:t>
            </a:fld>
            <a:endParaRPr lang="en-US"/>
          </a:p>
        </p:txBody>
      </p:sp>
    </p:spTree>
    <p:extLst>
      <p:ext uri="{BB962C8B-B14F-4D97-AF65-F5344CB8AC3E}">
        <p14:creationId xmlns:p14="http://schemas.microsoft.com/office/powerpoint/2010/main" val="34454406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both ghosts go the same way, </a:t>
            </a:r>
            <a:r>
              <a:rPr lang="en-US" dirty="0" err="1"/>
              <a:t>pacman</a:t>
            </a:r>
            <a:r>
              <a:rPr lang="en-US" dirty="0"/>
              <a:t> wins; if they go different ways, </a:t>
            </a:r>
            <a:r>
              <a:rPr lang="en-US" dirty="0" err="1"/>
              <a:t>pacman</a:t>
            </a:r>
            <a:r>
              <a:rPr lang="en-US" dirty="0"/>
              <a:t> loses</a:t>
            </a:r>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35</a:t>
            </a:fld>
            <a:endParaRPr lang="en-US"/>
          </a:p>
        </p:txBody>
      </p:sp>
    </p:spTree>
    <p:extLst>
      <p:ext uri="{BB962C8B-B14F-4D97-AF65-F5344CB8AC3E}">
        <p14:creationId xmlns:p14="http://schemas.microsoft.com/office/powerpoint/2010/main" val="18884247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ghosts</a:t>
            </a:r>
            <a:r>
              <a:rPr lang="en-US" baseline="0" dirty="0"/>
              <a:t> equipped with minimax: </a:t>
            </a:r>
            <a:r>
              <a:rPr lang="en-US" baseline="0" dirty="0" err="1"/>
              <a:t>pacman</a:t>
            </a:r>
            <a:r>
              <a:rPr lang="en-US" baseline="0" dirty="0"/>
              <a:t> gets his head handed to him. EVAL includes closeness to </a:t>
            </a:r>
            <a:r>
              <a:rPr lang="en-US" baseline="0" dirty="0" err="1"/>
              <a:t>pacman</a:t>
            </a:r>
            <a:r>
              <a:rPr lang="en-US" baseline="0" dirty="0"/>
              <a:t>, but final surrounding move due to terminal states.</a:t>
            </a:r>
          </a:p>
          <a:p>
            <a:r>
              <a:rPr lang="en-US" baseline="0" dirty="0"/>
              <a:t>This could be done with two-ghost state but is actually a three-player minimax with both ghosts using min; i.e., coordination emerges (usually!)</a:t>
            </a:r>
            <a:endParaRPr lang="en-US" dirty="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36</a:t>
            </a:fld>
            <a:endParaRPr lang="en-US"/>
          </a:p>
        </p:txBody>
      </p:sp>
    </p:spTree>
    <p:extLst>
      <p:ext uri="{BB962C8B-B14F-4D97-AF65-F5344CB8AC3E}">
        <p14:creationId xmlns:p14="http://schemas.microsoft.com/office/powerpoint/2010/main" val="21020895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Please retain proper</a:t>
            </a:r>
            <a:r>
              <a:rPr lang="en-US" baseline="0" dirty="0"/>
              <a:t> attribution and the reference to </a:t>
            </a:r>
            <a:r>
              <a:rPr lang="en-US" baseline="0" dirty="0" err="1"/>
              <a:t>ai.berkeley.edu</a:t>
            </a:r>
            <a:r>
              <a:rPr lang="en-US" baseline="0" dirty="0"/>
              <a:t>.  Thanks!</a:t>
            </a:r>
            <a:endParaRPr lang="en-US" sz="1200" dirty="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37</a:t>
            </a:fld>
            <a:endParaRPr lang="en-US"/>
          </a:p>
        </p:txBody>
      </p:sp>
    </p:spTree>
    <p:extLst>
      <p:ext uri="{BB962C8B-B14F-4D97-AF65-F5344CB8AC3E}">
        <p14:creationId xmlns:p14="http://schemas.microsoft.com/office/powerpoint/2010/main" val="31193918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At</a:t>
            </a:r>
            <a:r>
              <a:rPr lang="en-US" baseline="0" dirty="0"/>
              <a:t> least 10, or otherwise just rather dead; or just 100, or otherwise rather dead; that’s yet something different than minimax or </a:t>
            </a:r>
            <a:r>
              <a:rPr lang="en-US" baseline="0" dirty="0" err="1"/>
              <a:t>expectimax</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38</a:t>
            </a:fld>
            <a:endParaRPr lang="en-US"/>
          </a:p>
        </p:txBody>
      </p:sp>
    </p:spTree>
    <p:extLst>
      <p:ext uri="{BB962C8B-B14F-4D97-AF65-F5344CB8AC3E}">
        <p14:creationId xmlns:p14="http://schemas.microsoft.com/office/powerpoint/2010/main" val="2287466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8F739287-BF7B-4F04-882C-B3B23CA70729}" type="slidenum">
              <a:rPr lang="en-US" smtClean="0">
                <a:latin typeface="Arial" charset="0"/>
              </a:rPr>
              <a:pPr/>
              <a:t>4</a:t>
            </a:fld>
            <a:endParaRPr lang="en-US">
              <a:latin typeface="Arial" charset="0"/>
            </a:endParaRPr>
          </a:p>
        </p:txBody>
      </p:sp>
      <p:sp>
        <p:nvSpPr>
          <p:cNvPr id="56323" name="Rectangle 2"/>
          <p:cNvSpPr>
            <a:spLocks noGrp="1" noRot="1" noChangeAspect="1" noChangeArrowheads="1" noTextEdit="1"/>
          </p:cNvSpPr>
          <p:nvPr>
            <p:ph type="sldImg"/>
          </p:nvPr>
        </p:nvSpPr>
        <p:spPr>
          <a:xfrm>
            <a:off x="457200" y="720725"/>
            <a:ext cx="6400800" cy="3600450"/>
          </a:xfrm>
          <a:ln/>
        </p:spPr>
      </p:sp>
      <p:sp>
        <p:nvSpPr>
          <p:cNvPr id="56324" name="Rectangle 3"/>
          <p:cNvSpPr>
            <a:spLocks noGrp="1" noChangeArrowheads="1"/>
          </p:cNvSpPr>
          <p:nvPr>
            <p:ph type="body" idx="1"/>
          </p:nvPr>
        </p:nvSpPr>
        <p:spPr>
          <a:xfrm>
            <a:off x="974924" y="4561576"/>
            <a:ext cx="5365352" cy="4318827"/>
          </a:xfrm>
          <a:noFill/>
          <a:ln/>
        </p:spPr>
        <p:txBody>
          <a:bodyPr/>
          <a:lstStyle/>
          <a:p>
            <a:pPr eaLnBrk="1" hangingPunct="1"/>
            <a:r>
              <a:rPr lang="en-US" dirty="0">
                <a:latin typeface="Arial" charset="0"/>
              </a:rPr>
              <a:t>Tinsley lost only 5 games to humans in 42 years; has been known to solve 60-ply problems</a:t>
            </a:r>
            <a:endParaRPr lang="ar-SA" dirty="0">
              <a:latin typeface="Arial" charset="0"/>
            </a:endParaRPr>
          </a:p>
          <a:p>
            <a:pPr eaLnBrk="1" hangingPunct="1"/>
            <a:endParaRPr lang="ar-SA" dirty="0">
              <a:latin typeface="Arial" charset="0"/>
            </a:endParaRPr>
          </a:p>
          <a:p>
            <a:pPr algn="just" eaLnBrk="1" hangingPunct="1">
              <a:lnSpc>
                <a:spcPct val="80000"/>
              </a:lnSpc>
            </a:pPr>
            <a:r>
              <a:rPr lang="en-US" sz="1200" b="1" dirty="0"/>
              <a:t>Checkers:</a:t>
            </a:r>
            <a:r>
              <a:rPr lang="en-US" sz="1200" dirty="0"/>
              <a:t> </a:t>
            </a:r>
            <a:r>
              <a:rPr lang="en-US" sz="1200" dirty="0">
                <a:solidFill>
                  <a:srgbClr val="C00000"/>
                </a:solidFill>
              </a:rPr>
              <a:t>1950</a:t>
            </a:r>
            <a:r>
              <a:rPr lang="en-US" sz="1200" dirty="0"/>
              <a:t>: First computer player.  1994: First computer champion: Chinook ended 40-year-reign of human champion Marion Tinsley using complete 8-piece endgame. 2007: Checkers solved!</a:t>
            </a:r>
            <a:endParaRPr lang="en-US" sz="1050" b="1" dirty="0"/>
          </a:p>
          <a:p>
            <a:pPr algn="just" eaLnBrk="1" hangingPunct="1">
              <a:lnSpc>
                <a:spcPct val="80000"/>
              </a:lnSpc>
            </a:pPr>
            <a:r>
              <a:rPr lang="en-US" sz="1200" b="1" dirty="0"/>
              <a:t>Chess:</a:t>
            </a:r>
            <a:r>
              <a:rPr lang="en-US" sz="1200" dirty="0"/>
              <a:t> 1997: Deep Blue defeats human champion Gary Kasparov in a six-game match.  Deep Blue examined 200M positions per second, used very sophisticated evaluation and undisclosed methods for extending some lines of search up to 40 ply.  Current programs are even better, if less historic.</a:t>
            </a:r>
            <a:endParaRPr lang="en-US" sz="1050" b="1" dirty="0"/>
          </a:p>
          <a:p>
            <a:pPr algn="just" eaLnBrk="1" hangingPunct="1">
              <a:lnSpc>
                <a:spcPct val="80000"/>
              </a:lnSpc>
            </a:pPr>
            <a:r>
              <a:rPr lang="en-US" sz="1200" b="1" dirty="0"/>
              <a:t>Go:</a:t>
            </a:r>
            <a:r>
              <a:rPr lang="en-US" sz="1200" dirty="0"/>
              <a:t> Human champions are now starting to be challenged by machines, though the best humans still beat the best machines. In go, b &gt; 300!  Classic programs use pattern knowledge bases, but big recent advances use Monte Carlo (randomized) expansion methods.</a:t>
            </a:r>
            <a:endParaRPr lang="en-US" sz="1050" b="1" dirty="0"/>
          </a:p>
          <a:p>
            <a:pPr algn="just" eaLnBrk="1" hangingPunct="1">
              <a:lnSpc>
                <a:spcPct val="80000"/>
              </a:lnSpc>
            </a:pPr>
            <a:r>
              <a:rPr lang="en-US" sz="1200" b="1" dirty="0"/>
              <a:t>Pacman</a:t>
            </a:r>
            <a:endParaRPr lang="en-US" sz="1200" dirty="0"/>
          </a:p>
          <a:p>
            <a:pPr algn="just" eaLnBrk="1" hangingPunct="1">
              <a:lnSpc>
                <a:spcPct val="80000"/>
              </a:lnSpc>
            </a:pPr>
            <a:endParaRPr lang="en-US" sz="1200" dirty="0"/>
          </a:p>
        </p:txBody>
      </p:sp>
    </p:spTree>
    <p:extLst>
      <p:ext uri="{BB962C8B-B14F-4D97-AF65-F5344CB8AC3E}">
        <p14:creationId xmlns:p14="http://schemas.microsoft.com/office/powerpoint/2010/main" val="30313924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457200" y="720725"/>
            <a:ext cx="6400800" cy="3600450"/>
          </a:xfrm>
          <a:ln/>
        </p:spPr>
      </p:sp>
      <p:sp>
        <p:nvSpPr>
          <p:cNvPr id="60419" name="Notes Placeholder 2"/>
          <p:cNvSpPr>
            <a:spLocks noGrp="1"/>
          </p:cNvSpPr>
          <p:nvPr>
            <p:ph type="body" idx="1"/>
          </p:nvPr>
        </p:nvSpPr>
        <p:spPr>
          <a:noFill/>
          <a:ln/>
        </p:spPr>
        <p:txBody>
          <a:bodyPr/>
          <a:lstStyle/>
          <a:p>
            <a:r>
              <a:rPr lang="en-US" dirty="0">
                <a:latin typeface="Arial" charset="0"/>
              </a:rPr>
              <a:t>Note that “minimax-decision” has become just “decision”</a:t>
            </a: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39</a:t>
            </a:fld>
            <a:endParaRPr lang="en-US">
              <a:latin typeface="Arial" charset="0"/>
            </a:endParaRPr>
          </a:p>
        </p:txBody>
      </p:sp>
    </p:spTree>
    <p:extLst>
      <p:ext uri="{BB962C8B-B14F-4D97-AF65-F5344CB8AC3E}">
        <p14:creationId xmlns:p14="http://schemas.microsoft.com/office/powerpoint/2010/main" val="16084156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457200" y="720725"/>
            <a:ext cx="6400800" cy="3600450"/>
          </a:xfrm>
          <a:ln/>
        </p:spPr>
      </p:sp>
      <p:sp>
        <p:nvSpPr>
          <p:cNvPr id="60419" name="Notes Placeholder 2"/>
          <p:cNvSpPr>
            <a:spLocks noGrp="1"/>
          </p:cNvSpPr>
          <p:nvPr>
            <p:ph type="body" idx="1"/>
          </p:nvPr>
        </p:nvSpPr>
        <p:spPr>
          <a:noFill/>
          <a:ln/>
        </p:spPr>
        <p:txBody>
          <a:bodyPr/>
          <a:lstStyle/>
          <a:p>
            <a:r>
              <a:rPr lang="en-US" dirty="0">
                <a:latin typeface="Arial" charset="0"/>
              </a:rPr>
              <a:t>Note that “minimax-decision” has become just “decision”</a:t>
            </a: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40</a:t>
            </a:fld>
            <a:endParaRPr lang="en-US">
              <a:latin typeface="Arial" charset="0"/>
            </a:endParaRPr>
          </a:p>
        </p:txBody>
      </p:sp>
    </p:spTree>
    <p:extLst>
      <p:ext uri="{BB962C8B-B14F-4D97-AF65-F5344CB8AC3E}">
        <p14:creationId xmlns:p14="http://schemas.microsoft.com/office/powerpoint/2010/main" val="4123350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04C31169-8967-4479-BD8E-A9DFFFA5AB03}" type="slidenum">
              <a:rPr lang="en-US" smtClean="0">
                <a:latin typeface="Arial" charset="0"/>
              </a:rPr>
              <a:pPr/>
              <a:t>5</a:t>
            </a:fld>
            <a:endParaRPr lang="en-US">
              <a:latin typeface="Arial" charset="0"/>
            </a:endParaRPr>
          </a:p>
        </p:txBody>
      </p:sp>
      <p:sp>
        <p:nvSpPr>
          <p:cNvPr id="57347" name="Rectangle 2"/>
          <p:cNvSpPr>
            <a:spLocks noGrp="1" noRot="1" noChangeAspect="1" noChangeArrowheads="1" noTextEdit="1"/>
          </p:cNvSpPr>
          <p:nvPr>
            <p:ph type="sldImg"/>
          </p:nvPr>
        </p:nvSpPr>
        <p:spPr>
          <a:xfrm>
            <a:off x="457200" y="720725"/>
            <a:ext cx="6400800" cy="3600450"/>
          </a:xfrm>
          <a:ln/>
        </p:spPr>
      </p:sp>
      <p:sp>
        <p:nvSpPr>
          <p:cNvPr id="57348"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extLst>
      <p:ext uri="{BB962C8B-B14F-4D97-AF65-F5344CB8AC3E}">
        <p14:creationId xmlns:p14="http://schemas.microsoft.com/office/powerpoint/2010/main" val="284390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t>Many possible formalizations, one is:</a:t>
            </a:r>
          </a:p>
          <a:p>
            <a:pPr lvl="1"/>
            <a:r>
              <a:rPr lang="en-US" sz="2400" dirty="0"/>
              <a:t>States: S (start at s</a:t>
            </a:r>
            <a:r>
              <a:rPr lang="en-US" sz="2400" baseline="-25000" dirty="0"/>
              <a:t>0</a:t>
            </a:r>
            <a:r>
              <a:rPr lang="en-US" sz="2400" dirty="0"/>
              <a:t>)</a:t>
            </a:r>
          </a:p>
          <a:p>
            <a:pPr lvl="1"/>
            <a:r>
              <a:rPr lang="en-US" sz="2400" dirty="0"/>
              <a:t>Players: P={1...N} (usually take turns)</a:t>
            </a:r>
          </a:p>
          <a:p>
            <a:pPr lvl="1"/>
            <a:r>
              <a:rPr lang="en-US" sz="2400" dirty="0"/>
              <a:t>Actions: A (may depend on player / state)</a:t>
            </a:r>
          </a:p>
          <a:p>
            <a:pPr lvl="1"/>
            <a:r>
              <a:rPr lang="en-US" sz="2400" dirty="0"/>
              <a:t>Transition Function: </a:t>
            </a:r>
            <a:r>
              <a:rPr lang="en-US" sz="2400" dirty="0" err="1"/>
              <a:t>SxA</a:t>
            </a:r>
            <a:r>
              <a:rPr lang="en-US" sz="2400" dirty="0"/>
              <a:t> </a:t>
            </a:r>
            <a:r>
              <a:rPr lang="en-US" sz="2400" dirty="0">
                <a:sym typeface="Symbol" pitchFamily="18" charset="2"/>
              </a:rPr>
              <a:t> S</a:t>
            </a:r>
          </a:p>
          <a:p>
            <a:pPr lvl="1"/>
            <a:r>
              <a:rPr lang="en-US" sz="2400" dirty="0">
                <a:sym typeface="Symbol" pitchFamily="18" charset="2"/>
              </a:rPr>
              <a:t>Terminal Test: S  {</a:t>
            </a:r>
            <a:r>
              <a:rPr lang="en-US" sz="2400" dirty="0" err="1">
                <a:sym typeface="Symbol" pitchFamily="18" charset="2"/>
              </a:rPr>
              <a:t>t,f</a:t>
            </a:r>
            <a:r>
              <a:rPr lang="en-US" sz="2400" dirty="0">
                <a:sym typeface="Symbol" pitchFamily="18" charset="2"/>
              </a:rPr>
              <a:t>}</a:t>
            </a:r>
          </a:p>
          <a:p>
            <a:pPr lvl="1"/>
            <a:r>
              <a:rPr lang="en-US" sz="2400" dirty="0">
                <a:sym typeface="Symbol" pitchFamily="18" charset="2"/>
              </a:rPr>
              <a:t>Terminal Utilities: </a:t>
            </a:r>
            <a:r>
              <a:rPr lang="en-US" sz="2400" dirty="0" err="1">
                <a:sym typeface="Symbol" pitchFamily="18" charset="2"/>
              </a:rPr>
              <a:t>SxP</a:t>
            </a:r>
            <a:r>
              <a:rPr lang="en-US" sz="2400" dirty="0">
                <a:sym typeface="Symbol" pitchFamily="18" charset="2"/>
              </a:rPr>
              <a:t>  R</a:t>
            </a:r>
          </a:p>
          <a:p>
            <a:endParaRPr lang="en-US" sz="2800" dirty="0">
              <a:sym typeface="Symbol" pitchFamily="18" charset="2"/>
            </a:endParaRPr>
          </a:p>
          <a:p>
            <a:r>
              <a:rPr lang="en-US" sz="2800" dirty="0">
                <a:sym typeface="Symbol" pitchFamily="18" charset="2"/>
              </a:rPr>
              <a:t>Solution for a player is a </a:t>
            </a:r>
            <a:r>
              <a:rPr lang="en-US" sz="2800" dirty="0">
                <a:solidFill>
                  <a:srgbClr val="C00000"/>
                </a:solidFill>
                <a:sym typeface="Symbol" pitchFamily="18" charset="2"/>
              </a:rPr>
              <a:t>policy</a:t>
            </a:r>
            <a:r>
              <a:rPr lang="en-US" sz="2800" dirty="0">
                <a:sym typeface="Symbol" pitchFamily="18" charset="2"/>
              </a:rPr>
              <a:t>: S  A</a:t>
            </a:r>
            <a:endParaRPr lang="en-US" sz="2800" dirty="0"/>
          </a:p>
          <a:p>
            <a:pPr algn="l" rtl="0" eaLnBrk="0" fontAlgn="base" hangingPunct="0">
              <a:spcBef>
                <a:spcPct val="30000"/>
              </a:spcBef>
              <a:spcAft>
                <a:spcPct val="0"/>
              </a:spcAft>
            </a:pPr>
            <a:endParaRPr lang="en-US" dirty="0"/>
          </a:p>
        </p:txBody>
      </p:sp>
      <p:sp>
        <p:nvSpPr>
          <p:cNvPr id="4" name="Slide Number Placeholder 3"/>
          <p:cNvSpPr>
            <a:spLocks noGrp="1"/>
          </p:cNvSpPr>
          <p:nvPr>
            <p:ph type="sldNum" sz="quarter" idx="5"/>
          </p:nvPr>
        </p:nvSpPr>
        <p:spPr/>
        <p:txBody>
          <a:bodyPr/>
          <a:lstStyle/>
          <a:p>
            <a:pPr>
              <a:defRPr/>
            </a:pPr>
            <a:fld id="{AF4042F3-6AC5-4F69-BFDB-D78DEF38750B}" type="slidenum">
              <a:rPr lang="en-US" smtClean="0"/>
              <a:pPr>
                <a:defRPr/>
              </a:pPr>
              <a:t>6</a:t>
            </a:fld>
            <a:endParaRPr lang="en-US"/>
          </a:p>
        </p:txBody>
      </p:sp>
    </p:spTree>
    <p:extLst>
      <p:ext uri="{BB962C8B-B14F-4D97-AF65-F5344CB8AC3E}">
        <p14:creationId xmlns:p14="http://schemas.microsoft.com/office/powerpoint/2010/main" val="1198097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points for eating</a:t>
            </a:r>
            <a:r>
              <a:rPr lang="en-US" baseline="0" dirty="0"/>
              <a:t> dot; -1 for each time step</a:t>
            </a:r>
            <a:endParaRPr lang="en-US" dirty="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9</a:t>
            </a:fld>
            <a:endParaRPr lang="en-US"/>
          </a:p>
        </p:txBody>
      </p:sp>
    </p:spTree>
    <p:extLst>
      <p:ext uri="{BB962C8B-B14F-4D97-AF65-F5344CB8AC3E}">
        <p14:creationId xmlns:p14="http://schemas.microsoft.com/office/powerpoint/2010/main" val="3571582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84F027FC-5BC0-42F1-89EB-2B8A298EE3B3}" type="slidenum">
              <a:rPr lang="en-US" smtClean="0">
                <a:latin typeface="Arial" charset="0"/>
              </a:rPr>
              <a:pPr/>
              <a:t>11</a:t>
            </a:fld>
            <a:endParaRPr lang="en-US">
              <a:latin typeface="Arial" charset="0"/>
            </a:endParaRPr>
          </a:p>
        </p:txBody>
      </p:sp>
      <p:sp>
        <p:nvSpPr>
          <p:cNvPr id="62467" name="Rectangle 2"/>
          <p:cNvSpPr>
            <a:spLocks noGrp="1" noRot="1" noChangeAspect="1" noChangeArrowheads="1" noTextEdit="1"/>
          </p:cNvSpPr>
          <p:nvPr>
            <p:ph type="sldImg"/>
          </p:nvPr>
        </p:nvSpPr>
        <p:spPr>
          <a:xfrm>
            <a:off x="457200" y="720725"/>
            <a:ext cx="6400800" cy="3600450"/>
          </a:xfrm>
          <a:ln/>
        </p:spPr>
      </p:sp>
      <p:sp>
        <p:nvSpPr>
          <p:cNvPr id="62468"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extLst>
      <p:ext uri="{BB962C8B-B14F-4D97-AF65-F5344CB8AC3E}">
        <p14:creationId xmlns:p14="http://schemas.microsoft.com/office/powerpoint/2010/main" val="1833018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457200" y="720725"/>
            <a:ext cx="6400800" cy="3600450"/>
          </a:xfrm>
          <a:ln/>
        </p:spPr>
      </p:sp>
      <p:sp>
        <p:nvSpPr>
          <p:cNvPr id="60419" name="Notes Placeholder 2"/>
          <p:cNvSpPr>
            <a:spLocks noGrp="1"/>
          </p:cNvSpPr>
          <p:nvPr>
            <p:ph type="body" idx="1"/>
          </p:nvPr>
        </p:nvSpPr>
        <p:spPr>
          <a:noFill/>
          <a:ln/>
        </p:spPr>
        <p:txBody>
          <a:bodyPr/>
          <a:lstStyle/>
          <a:p>
            <a:endParaRPr lang="en-US" dirty="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14</a:t>
            </a:fld>
            <a:endParaRPr lang="en-US">
              <a:latin typeface="Arial" charset="0"/>
            </a:endParaRPr>
          </a:p>
        </p:txBody>
      </p:sp>
    </p:spTree>
    <p:extLst>
      <p:ext uri="{BB962C8B-B14F-4D97-AF65-F5344CB8AC3E}">
        <p14:creationId xmlns:p14="http://schemas.microsoft.com/office/powerpoint/2010/main" val="1996313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both ghosts go the same way, </a:t>
            </a:r>
            <a:r>
              <a:rPr lang="en-US" dirty="0" err="1"/>
              <a:t>pacman</a:t>
            </a:r>
            <a:r>
              <a:rPr lang="en-US" dirty="0"/>
              <a:t> wins; if they go different ways, </a:t>
            </a:r>
            <a:r>
              <a:rPr lang="en-US" dirty="0" err="1"/>
              <a:t>pacman</a:t>
            </a:r>
            <a:r>
              <a:rPr lang="en-US" dirty="0"/>
              <a:t> loses</a:t>
            </a:r>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15</a:t>
            </a:fld>
            <a:endParaRPr lang="en-US"/>
          </a:p>
        </p:txBody>
      </p:sp>
    </p:spTree>
    <p:extLst>
      <p:ext uri="{BB962C8B-B14F-4D97-AF65-F5344CB8AC3E}">
        <p14:creationId xmlns:p14="http://schemas.microsoft.com/office/powerpoint/2010/main" val="4079337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04562BC8-C3F2-47A7-AF2C-13A94AF36327}" type="slidenum">
              <a:rPr lang="en-US" smtClean="0">
                <a:latin typeface="Arial" charset="0"/>
              </a:rPr>
              <a:pPr/>
              <a:t>18</a:t>
            </a:fld>
            <a:endParaRPr lang="en-US">
              <a:latin typeface="Arial" charset="0"/>
            </a:endParaRPr>
          </a:p>
        </p:txBody>
      </p:sp>
      <p:sp>
        <p:nvSpPr>
          <p:cNvPr id="61443" name="Rectangle 2"/>
          <p:cNvSpPr>
            <a:spLocks noGrp="1" noRot="1" noChangeAspect="1" noChangeArrowheads="1" noTextEdit="1"/>
          </p:cNvSpPr>
          <p:nvPr>
            <p:ph type="sldImg"/>
          </p:nvPr>
        </p:nvSpPr>
        <p:spPr>
          <a:xfrm>
            <a:off x="458788" y="720725"/>
            <a:ext cx="6397625" cy="3598863"/>
          </a:xfrm>
          <a:ln/>
        </p:spPr>
      </p:sp>
      <p:sp>
        <p:nvSpPr>
          <p:cNvPr id="61444" name="Rectangle 3"/>
          <p:cNvSpPr>
            <a:spLocks noGrp="1" noChangeArrowheads="1"/>
          </p:cNvSpPr>
          <p:nvPr>
            <p:ph type="body" idx="1"/>
          </p:nvPr>
        </p:nvSpPr>
        <p:spPr>
          <a:xfrm>
            <a:off x="974924" y="4561576"/>
            <a:ext cx="5365352" cy="4318827"/>
          </a:xfrm>
          <a:noFill/>
          <a:ln/>
        </p:spPr>
        <p:txBody>
          <a:bodyPr/>
          <a:lstStyle/>
          <a:p>
            <a:pPr eaLnBrk="1" hangingPunct="1"/>
            <a:r>
              <a:rPr lang="en-US" dirty="0">
                <a:latin typeface="Arial" charset="0"/>
              </a:rPr>
              <a:t>Add values by hand if on tablet, or add by animation steps</a:t>
            </a:r>
          </a:p>
        </p:txBody>
      </p:sp>
    </p:spTree>
    <p:extLst>
      <p:ext uri="{BB962C8B-B14F-4D97-AF65-F5344CB8AC3E}">
        <p14:creationId xmlns:p14="http://schemas.microsoft.com/office/powerpoint/2010/main" val="1026069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8BE10AB1-FB9A-4CFC-A058-E74AFD102927}" type="slidenum">
              <a:rPr lang="en-US" smtClean="0"/>
              <a:pPr>
                <a:defRPr/>
              </a:pPr>
              <a:t>‹#›</a:t>
            </a:fld>
            <a:endParaRPr lang="en-US"/>
          </a:p>
        </p:txBody>
      </p:sp>
    </p:spTree>
    <p:extLst>
      <p:ext uri="{BB962C8B-B14F-4D97-AF65-F5344CB8AC3E}">
        <p14:creationId xmlns:p14="http://schemas.microsoft.com/office/powerpoint/2010/main" val="3013457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5276918-8EE8-41BC-8655-5862D016B2B9}" type="slidenum">
              <a:rPr lang="en-US" smtClean="0"/>
              <a:pPr>
                <a:defRPr/>
              </a:pPr>
              <a:t>‹#›</a:t>
            </a:fld>
            <a:endParaRPr lang="en-US" dirty="0"/>
          </a:p>
        </p:txBody>
      </p:sp>
    </p:spTree>
    <p:extLst>
      <p:ext uri="{BB962C8B-B14F-4D97-AF65-F5344CB8AC3E}">
        <p14:creationId xmlns:p14="http://schemas.microsoft.com/office/powerpoint/2010/main" val="2445090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AC4A49B-9F02-4A5C-B982-4DFD370F18E3}" type="slidenum">
              <a:rPr lang="en-US" smtClean="0"/>
              <a:pPr>
                <a:defRPr/>
              </a:pPr>
              <a:t>‹#›</a:t>
            </a:fld>
            <a:endParaRPr lang="en-US" dirty="0"/>
          </a:p>
        </p:txBody>
      </p:sp>
    </p:spTree>
    <p:extLst>
      <p:ext uri="{BB962C8B-B14F-4D97-AF65-F5344CB8AC3E}">
        <p14:creationId xmlns:p14="http://schemas.microsoft.com/office/powerpoint/2010/main" val="4232487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E81798C-0F99-461B-869F-8FC2E08F7ABC}" type="slidenum">
              <a:rPr lang="en-US" smtClean="0"/>
              <a:pPr>
                <a:defRPr/>
              </a:pPr>
              <a:t>‹#›</a:t>
            </a:fld>
            <a:endParaRPr lang="en-US" dirty="0"/>
          </a:p>
        </p:txBody>
      </p:sp>
    </p:spTree>
    <p:extLst>
      <p:ext uri="{BB962C8B-B14F-4D97-AF65-F5344CB8AC3E}">
        <p14:creationId xmlns:p14="http://schemas.microsoft.com/office/powerpoint/2010/main" val="10266516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867"/>
            </a:lvl2pPr>
            <a:lvl3pPr marL="914354" indent="0">
              <a:buNone/>
              <a:defRPr sz="1600"/>
            </a:lvl3pPr>
            <a:lvl4pPr marL="1371532" indent="0">
              <a:buNone/>
              <a:defRPr sz="1467"/>
            </a:lvl4pPr>
            <a:lvl5pPr marL="1828709" indent="0">
              <a:buNone/>
              <a:defRPr sz="1467"/>
            </a:lvl5pPr>
            <a:lvl6pPr marL="2285886" indent="0">
              <a:buNone/>
              <a:defRPr sz="1467"/>
            </a:lvl6pPr>
            <a:lvl7pPr marL="2743062" indent="0">
              <a:buNone/>
              <a:defRPr sz="1467"/>
            </a:lvl7pPr>
            <a:lvl8pPr marL="3200240" indent="0">
              <a:buNone/>
              <a:defRPr sz="1467"/>
            </a:lvl8pPr>
            <a:lvl9pPr marL="3657418" indent="0">
              <a:buNone/>
              <a:defRPr sz="1467"/>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4A71E20-2558-4548-9145-31A1CE74B67E}" type="slidenum">
              <a:rPr lang="en-US" smtClean="0"/>
              <a:pPr>
                <a:defRPr/>
              </a:pPr>
              <a:t>‹#›</a:t>
            </a:fld>
            <a:endParaRPr lang="en-US" dirty="0"/>
          </a:p>
        </p:txBody>
      </p:sp>
    </p:spTree>
    <p:extLst>
      <p:ext uri="{BB962C8B-B14F-4D97-AF65-F5344CB8AC3E}">
        <p14:creationId xmlns:p14="http://schemas.microsoft.com/office/powerpoint/2010/main" val="2770893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67"/>
            </a:lvl4pPr>
            <a:lvl5pPr>
              <a:defRPr sz="1867"/>
            </a:lvl5pPr>
            <a:lvl6pPr>
              <a:defRPr sz="1867"/>
            </a:lvl6pPr>
            <a:lvl7pPr>
              <a:defRPr sz="1867"/>
            </a:lvl7pPr>
            <a:lvl8pPr>
              <a:defRPr sz="1867"/>
            </a:lvl8pPr>
            <a:lvl9pPr>
              <a:defRPr sz="18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67"/>
            </a:lvl4pPr>
            <a:lvl5pPr>
              <a:defRPr sz="1867"/>
            </a:lvl5pPr>
            <a:lvl6pPr>
              <a:defRPr sz="1867"/>
            </a:lvl6pPr>
            <a:lvl7pPr>
              <a:defRPr sz="1867"/>
            </a:lvl7pPr>
            <a:lvl8pPr>
              <a:defRPr sz="1867"/>
            </a:lvl8pPr>
            <a:lvl9pPr>
              <a:defRPr sz="18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96C36CE-9816-47A4-A648-59C94611F2D8}" type="slidenum">
              <a:rPr lang="en-US" smtClean="0"/>
              <a:pPr>
                <a:defRPr/>
              </a:pPr>
              <a:t>‹#›</a:t>
            </a:fld>
            <a:endParaRPr lang="en-US" dirty="0"/>
          </a:p>
        </p:txBody>
      </p:sp>
    </p:spTree>
    <p:extLst>
      <p:ext uri="{BB962C8B-B14F-4D97-AF65-F5344CB8AC3E}">
        <p14:creationId xmlns:p14="http://schemas.microsoft.com/office/powerpoint/2010/main" val="2324476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867"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867"/>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867"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67"/>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09567DB1-08A8-4DA3-8792-9FE41D7CAC05}" type="slidenum">
              <a:rPr lang="en-US" smtClean="0"/>
              <a:pPr>
                <a:defRPr/>
              </a:pPr>
              <a:t>‹#›</a:t>
            </a:fld>
            <a:endParaRPr lang="en-US" dirty="0"/>
          </a:p>
        </p:txBody>
      </p:sp>
    </p:spTree>
    <p:extLst>
      <p:ext uri="{BB962C8B-B14F-4D97-AF65-F5344CB8AC3E}">
        <p14:creationId xmlns:p14="http://schemas.microsoft.com/office/powerpoint/2010/main" val="2835444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4D915A0-5737-488C-ABBC-0B423BC02545}" type="slidenum">
              <a:rPr lang="en-US" smtClean="0"/>
              <a:pPr>
                <a:defRPr/>
              </a:pPr>
              <a:t>‹#›</a:t>
            </a:fld>
            <a:endParaRPr lang="en-US" dirty="0"/>
          </a:p>
        </p:txBody>
      </p:sp>
    </p:spTree>
    <p:extLst>
      <p:ext uri="{BB962C8B-B14F-4D97-AF65-F5344CB8AC3E}">
        <p14:creationId xmlns:p14="http://schemas.microsoft.com/office/powerpoint/2010/main" val="4269689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856499FA-73C5-4A44-820B-A2808797D655}" type="slidenum">
              <a:rPr lang="en-US" smtClean="0"/>
              <a:pPr>
                <a:defRPr/>
              </a:pPr>
              <a:t>‹#›</a:t>
            </a:fld>
            <a:endParaRPr lang="en-US" dirty="0"/>
          </a:p>
        </p:txBody>
      </p:sp>
    </p:spTree>
    <p:extLst>
      <p:ext uri="{BB962C8B-B14F-4D97-AF65-F5344CB8AC3E}">
        <p14:creationId xmlns:p14="http://schemas.microsoft.com/office/powerpoint/2010/main" val="3416110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67"/>
            </a:lvl1pPr>
            <a:lvl2pPr marL="457178" indent="0">
              <a:buNone/>
              <a:defRPr sz="1200"/>
            </a:lvl2pPr>
            <a:lvl3pPr marL="914354" indent="0">
              <a:buNone/>
              <a:defRPr sz="1067"/>
            </a:lvl3pPr>
            <a:lvl4pPr marL="1371532" indent="0">
              <a:buNone/>
              <a:defRPr sz="933"/>
            </a:lvl4pPr>
            <a:lvl5pPr marL="1828709" indent="0">
              <a:buNone/>
              <a:defRPr sz="933"/>
            </a:lvl5pPr>
            <a:lvl6pPr marL="2285886" indent="0">
              <a:buNone/>
              <a:defRPr sz="933"/>
            </a:lvl6pPr>
            <a:lvl7pPr marL="2743062" indent="0">
              <a:buNone/>
              <a:defRPr sz="933"/>
            </a:lvl7pPr>
            <a:lvl8pPr marL="3200240" indent="0">
              <a:buNone/>
              <a:defRPr sz="933"/>
            </a:lvl8pPr>
            <a:lvl9pPr marL="3657418" indent="0">
              <a:buNone/>
              <a:defRPr sz="933"/>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0593802-8813-400D-A5BB-9C50C37ACBB4}" type="slidenum">
              <a:rPr lang="en-US" smtClean="0"/>
              <a:pPr>
                <a:defRPr/>
              </a:pPr>
              <a:t>‹#›</a:t>
            </a:fld>
            <a:endParaRPr lang="en-US" dirty="0"/>
          </a:p>
        </p:txBody>
      </p:sp>
    </p:spTree>
    <p:extLst>
      <p:ext uri="{BB962C8B-B14F-4D97-AF65-F5344CB8AC3E}">
        <p14:creationId xmlns:p14="http://schemas.microsoft.com/office/powerpoint/2010/main" val="2117377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67"/>
            </a:lvl1pPr>
            <a:lvl2pPr marL="457178" indent="0">
              <a:buNone/>
              <a:defRPr sz="1200"/>
            </a:lvl2pPr>
            <a:lvl3pPr marL="914354" indent="0">
              <a:buNone/>
              <a:defRPr sz="1067"/>
            </a:lvl3pPr>
            <a:lvl4pPr marL="1371532" indent="0">
              <a:buNone/>
              <a:defRPr sz="933"/>
            </a:lvl4pPr>
            <a:lvl5pPr marL="1828709" indent="0">
              <a:buNone/>
              <a:defRPr sz="933"/>
            </a:lvl5pPr>
            <a:lvl6pPr marL="2285886" indent="0">
              <a:buNone/>
              <a:defRPr sz="933"/>
            </a:lvl6pPr>
            <a:lvl7pPr marL="2743062" indent="0">
              <a:buNone/>
              <a:defRPr sz="933"/>
            </a:lvl7pPr>
            <a:lvl8pPr marL="3200240" indent="0">
              <a:buNone/>
              <a:defRPr sz="933"/>
            </a:lvl8pPr>
            <a:lvl9pPr marL="3657418" indent="0">
              <a:buNone/>
              <a:defRPr sz="933"/>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5A85C0E-EF3F-4D12-BC26-7AC478A25631}" type="slidenum">
              <a:rPr lang="en-US" smtClean="0"/>
              <a:pPr>
                <a:defRPr/>
              </a:pPr>
              <a:t>‹#›</a:t>
            </a:fld>
            <a:endParaRPr lang="en-US" dirty="0"/>
          </a:p>
        </p:txBody>
      </p:sp>
    </p:spTree>
    <p:extLst>
      <p:ext uri="{BB962C8B-B14F-4D97-AF65-F5344CB8AC3E}">
        <p14:creationId xmlns:p14="http://schemas.microsoft.com/office/powerpoint/2010/main" val="13227351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68579" tIns="34289" rIns="68579" bIns="34289"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406400" y="1397000"/>
            <a:ext cx="11379200" cy="5080000"/>
          </a:xfrm>
          <a:prstGeom prst="rect">
            <a:avLst/>
          </a:prstGeom>
          <a:noFill/>
          <a:ln w="9525">
            <a:noFill/>
            <a:miter lim="800000"/>
            <a:headEnd/>
            <a:tailEnd/>
          </a:ln>
        </p:spPr>
        <p:txBody>
          <a:bodyPr vert="horz" wrap="square" lIns="68579" tIns="34289" rIns="68579" bIns="3428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406400" y="6477001"/>
            <a:ext cx="2133600" cy="295713"/>
          </a:xfrm>
          <a:prstGeom prst="rect">
            <a:avLst/>
          </a:prstGeom>
          <a:noFill/>
          <a:ln w="9525">
            <a:noFill/>
            <a:miter lim="800000"/>
            <a:headEnd/>
            <a:tailEnd/>
          </a:ln>
          <a:effectLst/>
        </p:spPr>
        <p:txBody>
          <a:bodyPr vert="horz" wrap="square" lIns="68579" tIns="34289" rIns="68579" bIns="34289" numCol="1" anchor="t" anchorCtr="0" compatLnSpc="1">
            <a:prstTxWarp prst="textNoShape">
              <a:avLst/>
            </a:prstTxWarp>
          </a:bodyPr>
          <a:lstStyle>
            <a:lvl1pPr>
              <a:defRPr sz="1467">
                <a:latin typeface="Palatino"/>
                <a:cs typeface="Palatino"/>
              </a:defRPr>
            </a:lvl1pPr>
          </a:lstStyle>
          <a:p>
            <a:pPr>
              <a:defRPr/>
            </a:pPr>
            <a:endParaRPr lang="en-US"/>
          </a:p>
        </p:txBody>
      </p:sp>
      <p:sp>
        <p:nvSpPr>
          <p:cNvPr id="4101" name="Rectangle 5"/>
          <p:cNvSpPr>
            <a:spLocks noGrp="1" noChangeArrowheads="1"/>
          </p:cNvSpPr>
          <p:nvPr>
            <p:ph type="ftr" sz="quarter" idx="3"/>
          </p:nvPr>
        </p:nvSpPr>
        <p:spPr bwMode="auto">
          <a:xfrm>
            <a:off x="4521200" y="6477001"/>
            <a:ext cx="2895600" cy="295713"/>
          </a:xfrm>
          <a:prstGeom prst="rect">
            <a:avLst/>
          </a:prstGeom>
          <a:noFill/>
          <a:ln w="9525">
            <a:noFill/>
            <a:miter lim="800000"/>
            <a:headEnd/>
            <a:tailEnd/>
          </a:ln>
          <a:effectLst/>
        </p:spPr>
        <p:txBody>
          <a:bodyPr vert="horz" wrap="square" lIns="68579" tIns="34289" rIns="68579" bIns="34289" numCol="1" anchor="t" anchorCtr="0" compatLnSpc="1">
            <a:prstTxWarp prst="textNoShape">
              <a:avLst/>
            </a:prstTxWarp>
          </a:bodyPr>
          <a:lstStyle>
            <a:lvl1pPr algn="ctr">
              <a:defRPr sz="1467">
                <a:latin typeface="Palatino"/>
                <a:cs typeface="Palatino"/>
              </a:defRPr>
            </a:lvl1pPr>
          </a:lstStyle>
          <a:p>
            <a:pPr>
              <a:defRPr/>
            </a:pPr>
            <a:endParaRPr lang="en-US"/>
          </a:p>
        </p:txBody>
      </p:sp>
      <p:sp>
        <p:nvSpPr>
          <p:cNvPr id="4102" name="Rectangle 6"/>
          <p:cNvSpPr>
            <a:spLocks noGrp="1" noChangeArrowheads="1"/>
          </p:cNvSpPr>
          <p:nvPr>
            <p:ph type="sldNum" sz="quarter" idx="4"/>
          </p:nvPr>
        </p:nvSpPr>
        <p:spPr bwMode="auto">
          <a:xfrm>
            <a:off x="9652000" y="6477001"/>
            <a:ext cx="2133600" cy="295713"/>
          </a:xfrm>
          <a:prstGeom prst="rect">
            <a:avLst/>
          </a:prstGeom>
          <a:noFill/>
          <a:ln w="9525">
            <a:noFill/>
            <a:miter lim="800000"/>
            <a:headEnd/>
            <a:tailEnd/>
          </a:ln>
          <a:effectLst/>
        </p:spPr>
        <p:txBody>
          <a:bodyPr vert="horz" wrap="square" lIns="68579" tIns="34289" rIns="68579" bIns="34289" numCol="1" anchor="t" anchorCtr="0" compatLnSpc="1">
            <a:prstTxWarp prst="textNoShape">
              <a:avLst/>
            </a:prstTxWarp>
          </a:bodyPr>
          <a:lstStyle>
            <a:lvl1pPr algn="r">
              <a:defRPr sz="1467">
                <a:latin typeface="Palatino"/>
                <a:cs typeface="Palatino"/>
              </a:defRPr>
            </a:lvl1pPr>
          </a:lstStyle>
          <a:p>
            <a:pPr>
              <a:defRPr/>
            </a:pPr>
            <a:fld id="{6DD5B9B9-0596-4755-A407-4C3F5264CB69}" type="slidenum">
              <a:rPr lang="en-US" smtClean="0"/>
              <a:pPr>
                <a:defRPr/>
              </a:pPr>
              <a:t>‹#›</a:t>
            </a:fld>
            <a:endParaRPr lang="en-US" dirty="0"/>
          </a:p>
        </p:txBody>
      </p:sp>
      <p:cxnSp>
        <p:nvCxnSpPr>
          <p:cNvPr id="3" name="Straight Connector 2"/>
          <p:cNvCxnSpPr/>
          <p:nvPr/>
        </p:nvCxnSpPr>
        <p:spPr>
          <a:xfrm>
            <a:off x="304800" y="1092200"/>
            <a:ext cx="11379200" cy="0"/>
          </a:xfrm>
          <a:prstGeom prst="line">
            <a:avLst/>
          </a:prstGeom>
          <a:ln w="12700" cmpd="sng">
            <a:solidFill>
              <a:schemeClr val="accent6">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5696921"/>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hf hdr="0" ftr="0" dt="0"/>
  <p:txStyles>
    <p:titleStyle>
      <a:lvl1pPr algn="ctr" rtl="0" eaLnBrk="1" fontAlgn="base" hangingPunct="1">
        <a:spcBef>
          <a:spcPct val="0"/>
        </a:spcBef>
        <a:spcAft>
          <a:spcPct val="0"/>
        </a:spcAft>
        <a:defRPr sz="4400">
          <a:solidFill>
            <a:schemeClr val="tx2"/>
          </a:solidFill>
          <a:latin typeface="Palatino"/>
          <a:ea typeface="+mj-ea"/>
          <a:cs typeface="Palatino"/>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Courier New"/>
        <a:buChar char="o"/>
        <a:defRPr sz="2800">
          <a:solidFill>
            <a:schemeClr val="tx1"/>
          </a:solidFill>
          <a:latin typeface="Palatino"/>
          <a:ea typeface="+mn-ea"/>
          <a:cs typeface="Palatino"/>
        </a:defRPr>
      </a:lvl1pPr>
      <a:lvl2pPr marL="742913" indent="-285737" algn="l" rtl="0" eaLnBrk="1" fontAlgn="base" hangingPunct="1">
        <a:spcBef>
          <a:spcPct val="20000"/>
        </a:spcBef>
        <a:spcAft>
          <a:spcPct val="0"/>
        </a:spcAft>
        <a:buClr>
          <a:schemeClr val="tx1"/>
        </a:buClr>
        <a:buFont typeface="Courier New"/>
        <a:buChar char="o"/>
        <a:defRPr sz="2400">
          <a:solidFill>
            <a:schemeClr val="tx1">
              <a:lumMod val="75000"/>
              <a:lumOff val="25000"/>
            </a:schemeClr>
          </a:solidFill>
          <a:latin typeface="Palatino"/>
          <a:cs typeface="Palatino"/>
        </a:defRPr>
      </a:lvl2pPr>
      <a:lvl3pPr marL="1142942" indent="-228589" algn="l" rtl="0" eaLnBrk="1" fontAlgn="base" hangingPunct="1">
        <a:spcBef>
          <a:spcPct val="20000"/>
        </a:spcBef>
        <a:spcAft>
          <a:spcPct val="0"/>
        </a:spcAft>
        <a:buClr>
          <a:schemeClr val="accent2"/>
        </a:buClr>
        <a:buFont typeface="Courier New"/>
        <a:buChar char="o"/>
        <a:defRPr sz="2000">
          <a:solidFill>
            <a:schemeClr val="tx1">
              <a:lumMod val="75000"/>
              <a:lumOff val="25000"/>
            </a:schemeClr>
          </a:solidFill>
          <a:latin typeface="Palatino"/>
          <a:cs typeface="Palatino"/>
        </a:defRPr>
      </a:lvl3pPr>
      <a:lvl4pPr marL="1600120" indent="-228589" algn="l" rtl="0" eaLnBrk="1" fontAlgn="base" hangingPunct="1">
        <a:spcBef>
          <a:spcPct val="20000"/>
        </a:spcBef>
        <a:spcAft>
          <a:spcPct val="0"/>
        </a:spcAft>
        <a:buClr>
          <a:schemeClr val="tx1"/>
        </a:buClr>
        <a:buFont typeface="Courier New"/>
        <a:buChar char="o"/>
        <a:defRPr sz="1800">
          <a:solidFill>
            <a:schemeClr val="tx1">
              <a:lumMod val="75000"/>
              <a:lumOff val="25000"/>
            </a:schemeClr>
          </a:solidFill>
          <a:latin typeface="Palatino"/>
          <a:cs typeface="Palatino"/>
        </a:defRPr>
      </a:lvl4pPr>
      <a:lvl5pPr marL="2057298" indent="-228589" algn="l" rtl="0" eaLnBrk="1" fontAlgn="base" hangingPunct="1">
        <a:spcBef>
          <a:spcPct val="20000"/>
        </a:spcBef>
        <a:spcAft>
          <a:spcPct val="0"/>
        </a:spcAft>
        <a:buClr>
          <a:schemeClr val="accent2"/>
        </a:buClr>
        <a:buFont typeface="Courier New"/>
        <a:buChar char="o"/>
        <a:defRPr sz="1800">
          <a:solidFill>
            <a:schemeClr val="tx1">
              <a:lumMod val="75000"/>
              <a:lumOff val="25000"/>
            </a:schemeClr>
          </a:solidFill>
          <a:latin typeface="Palatino"/>
          <a:cs typeface="Palatino"/>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867" kern="1200">
          <a:solidFill>
            <a:schemeClr val="tx1"/>
          </a:solidFill>
          <a:latin typeface="+mn-lt"/>
          <a:ea typeface="+mn-ea"/>
          <a:cs typeface="+mn-cs"/>
        </a:defRPr>
      </a:lvl1pPr>
      <a:lvl2pPr marL="457178" algn="l" defTabSz="914354" rtl="0" eaLnBrk="1" latinLnBrk="0" hangingPunct="1">
        <a:defRPr sz="1867" kern="1200">
          <a:solidFill>
            <a:schemeClr val="tx1"/>
          </a:solidFill>
          <a:latin typeface="+mn-lt"/>
          <a:ea typeface="+mn-ea"/>
          <a:cs typeface="+mn-cs"/>
        </a:defRPr>
      </a:lvl2pPr>
      <a:lvl3pPr marL="914354" algn="l" defTabSz="914354" rtl="0" eaLnBrk="1" latinLnBrk="0" hangingPunct="1">
        <a:defRPr sz="1867" kern="1200">
          <a:solidFill>
            <a:schemeClr val="tx1"/>
          </a:solidFill>
          <a:latin typeface="+mn-lt"/>
          <a:ea typeface="+mn-ea"/>
          <a:cs typeface="+mn-cs"/>
        </a:defRPr>
      </a:lvl3pPr>
      <a:lvl4pPr marL="1371532" algn="l" defTabSz="914354" rtl="0" eaLnBrk="1" latinLnBrk="0" hangingPunct="1">
        <a:defRPr sz="1867" kern="1200">
          <a:solidFill>
            <a:schemeClr val="tx1"/>
          </a:solidFill>
          <a:latin typeface="+mn-lt"/>
          <a:ea typeface="+mn-ea"/>
          <a:cs typeface="+mn-cs"/>
        </a:defRPr>
      </a:lvl4pPr>
      <a:lvl5pPr marL="1828709" algn="l" defTabSz="914354" rtl="0" eaLnBrk="1" latinLnBrk="0" hangingPunct="1">
        <a:defRPr sz="1867" kern="1200">
          <a:solidFill>
            <a:schemeClr val="tx1"/>
          </a:solidFill>
          <a:latin typeface="+mn-lt"/>
          <a:ea typeface="+mn-ea"/>
          <a:cs typeface="+mn-cs"/>
        </a:defRPr>
      </a:lvl5pPr>
      <a:lvl6pPr marL="2285886" algn="l" defTabSz="914354" rtl="0" eaLnBrk="1" latinLnBrk="0" hangingPunct="1">
        <a:defRPr sz="1867" kern="1200">
          <a:solidFill>
            <a:schemeClr val="tx1"/>
          </a:solidFill>
          <a:latin typeface="+mn-lt"/>
          <a:ea typeface="+mn-ea"/>
          <a:cs typeface="+mn-cs"/>
        </a:defRPr>
      </a:lvl6pPr>
      <a:lvl7pPr marL="2743062" algn="l" defTabSz="914354" rtl="0" eaLnBrk="1" latinLnBrk="0" hangingPunct="1">
        <a:defRPr sz="1867" kern="1200">
          <a:solidFill>
            <a:schemeClr val="tx1"/>
          </a:solidFill>
          <a:latin typeface="+mn-lt"/>
          <a:ea typeface="+mn-ea"/>
          <a:cs typeface="+mn-cs"/>
        </a:defRPr>
      </a:lvl7pPr>
      <a:lvl8pPr marL="3200240" algn="l" defTabSz="914354" rtl="0" eaLnBrk="1" latinLnBrk="0" hangingPunct="1">
        <a:defRPr sz="1867" kern="1200">
          <a:solidFill>
            <a:schemeClr val="tx1"/>
          </a:solidFill>
          <a:latin typeface="+mn-lt"/>
          <a:ea typeface="+mn-ea"/>
          <a:cs typeface="+mn-cs"/>
        </a:defRPr>
      </a:lvl8pPr>
      <a:lvl9pPr marL="3657418" algn="l" defTabSz="914354"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41.png"/><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0.png"/><Relationship Id="rId10" Type="http://schemas.openxmlformats.org/officeDocument/2006/relationships/image" Target="../media/image23.png"/><Relationship Id="rId4" Type="http://schemas.openxmlformats.org/officeDocument/2006/relationships/oleObject" Target="../embeddings/oleObject1.bin"/><Relationship Id="rId9"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a:extLst>
              <a:ext uri="{FF2B5EF4-FFF2-40B4-BE49-F238E27FC236}">
                <a16:creationId xmlns:a16="http://schemas.microsoft.com/office/drawing/2014/main" id="{8E91A446-4141-F044-8751-293BAE48434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57600" y="2743200"/>
            <a:ext cx="4731514" cy="3608781"/>
          </a:xfrm>
          <a:prstGeom prst="rect">
            <a:avLst/>
          </a:prstGeom>
          <a:noFill/>
          <a:extLst>
            <a:ext uri="{909E8E84-426E-40dd-AFC4-6F175D3DCCD1}">
              <a14:hiddenFill xmlns:a14="http://schemas.microsoft.com/office/drawing/2010/main" xmlns="">
                <a:solidFill>
                  <a:srgbClr val="FFFFFF"/>
                </a:solidFill>
              </a14:hiddenFill>
            </a:ext>
          </a:extLst>
        </p:spPr>
      </p:pic>
      <p:sp>
        <p:nvSpPr>
          <p:cNvPr id="5122" name="Rectangle 5"/>
          <p:cNvSpPr>
            <a:spLocks noGrp="1" noChangeArrowheads="1"/>
          </p:cNvSpPr>
          <p:nvPr>
            <p:ph type="ctrTitle"/>
          </p:nvPr>
        </p:nvSpPr>
        <p:spPr>
          <a:xfrm>
            <a:off x="0" y="1193799"/>
            <a:ext cx="12192000" cy="1470025"/>
          </a:xfrm>
        </p:spPr>
        <p:txBody>
          <a:bodyPr/>
          <a:lstStyle/>
          <a:p>
            <a:pPr eaLnBrk="1" hangingPunct="1"/>
            <a:r>
              <a:rPr lang="en-US" dirty="0"/>
              <a:t>Artificial Intelligence</a:t>
            </a:r>
            <a:br>
              <a:rPr lang="en-US" dirty="0"/>
            </a:br>
            <a:endParaRPr lang="en-US" sz="3600" dirty="0"/>
          </a:p>
        </p:txBody>
      </p:sp>
      <p:sp>
        <p:nvSpPr>
          <p:cNvPr id="5123" name="Rectangle 6"/>
          <p:cNvSpPr>
            <a:spLocks noGrp="1" noChangeArrowheads="1"/>
          </p:cNvSpPr>
          <p:nvPr>
            <p:ph type="subTitle" idx="1"/>
          </p:nvPr>
        </p:nvSpPr>
        <p:spPr>
          <a:xfrm>
            <a:off x="647980" y="2256128"/>
            <a:ext cx="10750753" cy="1470025"/>
          </a:xfrm>
        </p:spPr>
        <p:txBody>
          <a:bodyPr/>
          <a:lstStyle/>
          <a:p>
            <a:r>
              <a:rPr lang="en-US" sz="4267" dirty="0">
                <a:solidFill>
                  <a:srgbClr val="C00000"/>
                </a:solidFill>
              </a:rPr>
              <a:t>Ch4: Adversarial Search (Game Playing)</a:t>
            </a:r>
          </a:p>
          <a:p>
            <a:r>
              <a:rPr lang="en-US" sz="4267" dirty="0">
                <a:solidFill>
                  <a:schemeClr val="bg1"/>
                </a:solidFill>
              </a:rPr>
              <a:t>Part1</a:t>
            </a:r>
            <a:r>
              <a:rPr lang="en-US" sz="4267" dirty="0">
                <a:solidFill>
                  <a:srgbClr val="C00000"/>
                </a:solidFill>
              </a:rPr>
              <a:t> </a:t>
            </a:r>
          </a:p>
          <a:p>
            <a:pPr eaLnBrk="1" hangingPunct="1"/>
            <a:endParaRPr lang="en-US" sz="4267" dirty="0">
              <a:solidFill>
                <a:srgbClr val="C00000"/>
              </a:solidFill>
            </a:endParaRPr>
          </a:p>
        </p:txBody>
      </p:sp>
      <p:sp>
        <p:nvSpPr>
          <p:cNvPr id="5124" name="Text Box 7"/>
          <p:cNvSpPr txBox="1">
            <a:spLocks noChangeArrowheads="1"/>
          </p:cNvSpPr>
          <p:nvPr/>
        </p:nvSpPr>
        <p:spPr bwMode="auto">
          <a:xfrm>
            <a:off x="1524000" y="6248402"/>
            <a:ext cx="5867400" cy="369330"/>
          </a:xfrm>
          <a:prstGeom prst="rect">
            <a:avLst/>
          </a:prstGeom>
          <a:noFill/>
          <a:ln w="9525">
            <a:noFill/>
            <a:miter lim="800000"/>
            <a:headEnd/>
            <a:tailEnd/>
          </a:ln>
        </p:spPr>
        <p:txBody>
          <a:bodyPr lIns="91439" tIns="45719" rIns="91439" bIns="45719">
            <a:spAutoFit/>
          </a:bodyPr>
          <a:lstStyle/>
          <a:p>
            <a:pPr>
              <a:spcBef>
                <a:spcPct val="50000"/>
              </a:spcBef>
            </a:pPr>
            <a:endParaRPr lang="en-US"/>
          </a:p>
        </p:txBody>
      </p:sp>
      <p:sp>
        <p:nvSpPr>
          <p:cNvPr id="5125" name="Text Box 8"/>
          <p:cNvSpPr txBox="1">
            <a:spLocks noChangeArrowheads="1"/>
          </p:cNvSpPr>
          <p:nvPr/>
        </p:nvSpPr>
        <p:spPr bwMode="auto">
          <a:xfrm>
            <a:off x="4769334" y="5731166"/>
            <a:ext cx="2653335" cy="369330"/>
          </a:xfrm>
          <a:prstGeom prst="rect">
            <a:avLst/>
          </a:prstGeom>
          <a:noFill/>
          <a:ln w="9525">
            <a:noFill/>
            <a:miter lim="800000"/>
            <a:headEnd/>
            <a:tailEnd/>
          </a:ln>
        </p:spPr>
        <p:txBody>
          <a:bodyPr wrap="square" lIns="91439" tIns="45719" rIns="91439" bIns="45719">
            <a:spAutoFit/>
          </a:bodyPr>
          <a:lstStyle/>
          <a:p>
            <a:pPr algn="ctr">
              <a:spcBef>
                <a:spcPct val="50000"/>
              </a:spcBef>
            </a:pPr>
            <a:r>
              <a:rPr lang="en-US" dirty="0">
                <a:solidFill>
                  <a:schemeClr val="bg1"/>
                </a:solidFill>
                <a:latin typeface="Calibri"/>
                <a:cs typeface="Calibri"/>
              </a:rPr>
              <a:t>Instructor: Iyad H </a:t>
            </a:r>
            <a:r>
              <a:rPr lang="en-US" dirty="0" err="1">
                <a:solidFill>
                  <a:schemeClr val="bg1"/>
                </a:solidFill>
                <a:latin typeface="Calibri"/>
                <a:cs typeface="Calibri"/>
              </a:rPr>
              <a:t>Alshami</a:t>
            </a:r>
            <a:endParaRPr lang="en-US" dirty="0">
              <a:solidFill>
                <a:schemeClr val="bg1"/>
              </a:solidFill>
              <a:latin typeface="Calibri"/>
              <a:cs typeface="Calibri"/>
            </a:endParaRPr>
          </a:p>
        </p:txBody>
      </p:sp>
      <p:sp>
        <p:nvSpPr>
          <p:cNvPr id="2" name="Rectangle 1">
            <a:extLst>
              <a:ext uri="{FF2B5EF4-FFF2-40B4-BE49-F238E27FC236}">
                <a16:creationId xmlns:a16="http://schemas.microsoft.com/office/drawing/2014/main" id="{C1BD3F26-41FA-9947-952B-C9A1EE165499}"/>
              </a:ext>
            </a:extLst>
          </p:cNvPr>
          <p:cNvSpPr/>
          <p:nvPr/>
        </p:nvSpPr>
        <p:spPr>
          <a:xfrm>
            <a:off x="1627326" y="6423915"/>
            <a:ext cx="8925154" cy="401321"/>
          </a:xfrm>
          <a:prstGeom prst="rect">
            <a:avLst/>
          </a:prstGeom>
        </p:spPr>
        <p:txBody>
          <a:bodyPr>
            <a:spAutoFit/>
          </a:bodyPr>
          <a:lstStyle/>
          <a:p>
            <a:pPr algn="ctr">
              <a:spcBef>
                <a:spcPct val="50000"/>
              </a:spcBef>
            </a:pPr>
            <a:r>
              <a:rPr lang="en-US" dirty="0">
                <a:latin typeface="Calibri"/>
                <a:cs typeface="Calibri"/>
              </a:rPr>
              <a:t>[These slides adopted from Dan Klein and Pieter </a:t>
            </a:r>
            <a:r>
              <a:rPr lang="en-US" dirty="0" err="1">
                <a:latin typeface="Calibri"/>
                <a:cs typeface="Calibri"/>
              </a:rPr>
              <a:t>Abbeel</a:t>
            </a:r>
            <a:r>
              <a:rPr lang="en-US" dirty="0">
                <a:latin typeface="Calibri"/>
                <a:cs typeface="Calibri"/>
              </a:rPr>
              <a:t> at UC Berkeley </a:t>
            </a:r>
            <a:r>
              <a:rPr lang="en-US" i="1" dirty="0" err="1">
                <a:solidFill>
                  <a:srgbClr val="0046FF"/>
                </a:solidFill>
              </a:rPr>
              <a:t>ai.berkeley.edu</a:t>
            </a:r>
            <a:r>
              <a:rPr lang="en-US" dirty="0">
                <a:latin typeface="Calibri"/>
                <a:cs typeface="Calibri"/>
              </a:rPr>
              <a:t>]</a:t>
            </a:r>
          </a:p>
        </p:txBody>
      </p:sp>
      <p:sp>
        <p:nvSpPr>
          <p:cNvPr id="3" name="Slide Number Placeholder 2">
            <a:extLst>
              <a:ext uri="{FF2B5EF4-FFF2-40B4-BE49-F238E27FC236}">
                <a16:creationId xmlns:a16="http://schemas.microsoft.com/office/drawing/2014/main" id="{5F3306B9-9073-B54F-B340-FA789F53195C}"/>
              </a:ext>
            </a:extLst>
          </p:cNvPr>
          <p:cNvSpPr>
            <a:spLocks noGrp="1"/>
          </p:cNvSpPr>
          <p:nvPr>
            <p:ph type="sldNum" sz="quarter" idx="12"/>
          </p:nvPr>
        </p:nvSpPr>
        <p:spPr/>
        <p:txBody>
          <a:bodyPr/>
          <a:lstStyle/>
          <a:p>
            <a:pPr>
              <a:defRPr/>
            </a:pPr>
            <a:fld id="{8BE10AB1-FB9A-4CFC-A058-E74AFD102927}" type="slidenum">
              <a:rPr lang="en-US" smtClean="0"/>
              <a:pPr>
                <a:defRPr/>
              </a:pPr>
              <a:t>1</a:t>
            </a:fld>
            <a:endParaRPr lang="en-US"/>
          </a:p>
        </p:txBody>
      </p:sp>
    </p:spTree>
    <p:extLst>
      <p:ext uri="{BB962C8B-B14F-4D97-AF65-F5344CB8AC3E}">
        <p14:creationId xmlns:p14="http://schemas.microsoft.com/office/powerpoint/2010/main" val="2966723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a:t>Value of a State</a:t>
            </a:r>
          </a:p>
        </p:txBody>
      </p:sp>
      <p:grpSp>
        <p:nvGrpSpPr>
          <p:cNvPr id="100" name="Group 99"/>
          <p:cNvGrpSpPr/>
          <p:nvPr/>
        </p:nvGrpSpPr>
        <p:grpSpPr>
          <a:xfrm>
            <a:off x="3124200" y="2362200"/>
            <a:ext cx="6324600" cy="3560121"/>
            <a:chOff x="1828800" y="1447800"/>
            <a:chExt cx="8458200" cy="4761126"/>
          </a:xfrm>
        </p:grpSpPr>
        <p:sp>
          <p:nvSpPr>
            <p:cNvPr id="41" name="Rectangle 40"/>
            <p:cNvSpPr/>
            <p:nvPr/>
          </p:nvSpPr>
          <p:spPr>
            <a:xfrm>
              <a:off x="5257800" y="14478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53"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5867400" y="1512888"/>
              <a:ext cx="304800" cy="261937"/>
            </a:xfrm>
            <a:prstGeom prst="rect">
              <a:avLst/>
            </a:prstGeom>
            <a:noFill/>
            <a:ln w="9525">
              <a:noFill/>
              <a:miter lim="800000"/>
              <a:headEnd/>
              <a:tailEnd/>
            </a:ln>
          </p:spPr>
        </p:pic>
        <p:sp>
          <p:nvSpPr>
            <p:cNvPr id="64" name="Oval 63"/>
            <p:cNvSpPr/>
            <p:nvPr/>
          </p:nvSpPr>
          <p:spPr>
            <a:xfrm>
              <a:off x="655320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cxnSp>
          <p:nvCxnSpPr>
            <p:cNvPr id="65" name="Straight Connector 64"/>
            <p:cNvCxnSpPr/>
            <p:nvPr/>
          </p:nvCxnSpPr>
          <p:spPr>
            <a:xfrm rot="10800000" flipV="1">
              <a:off x="3657600" y="1905000"/>
              <a:ext cx="2362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019800" y="1905000"/>
              <a:ext cx="2286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10800000" flipV="1">
              <a:off x="7239000"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8305800"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0800000" flipV="1">
              <a:off x="2590801"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3657601"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28956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72"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3200400" y="2427288"/>
              <a:ext cx="304800" cy="261937"/>
            </a:xfrm>
            <a:prstGeom prst="rect">
              <a:avLst/>
            </a:prstGeom>
            <a:noFill/>
            <a:ln w="9525">
              <a:noFill/>
              <a:miter lim="800000"/>
              <a:headEnd/>
              <a:tailEnd/>
            </a:ln>
          </p:spPr>
        </p:pic>
        <p:sp>
          <p:nvSpPr>
            <p:cNvPr id="73" name="Oval 72"/>
            <p:cNvSpPr/>
            <p:nvPr/>
          </p:nvSpPr>
          <p:spPr>
            <a:xfrm>
              <a:off x="41910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74" name="Rectangle 73"/>
            <p:cNvSpPr/>
            <p:nvPr/>
          </p:nvSpPr>
          <p:spPr>
            <a:xfrm>
              <a:off x="75438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7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8458200" y="2427288"/>
              <a:ext cx="304800" cy="261937"/>
            </a:xfrm>
            <a:prstGeom prst="rect">
              <a:avLst/>
            </a:prstGeom>
            <a:noFill/>
            <a:ln w="9525">
              <a:noFill/>
              <a:miter lim="800000"/>
              <a:headEnd/>
              <a:tailEnd/>
            </a:ln>
          </p:spPr>
        </p:pic>
        <p:sp>
          <p:nvSpPr>
            <p:cNvPr id="76" name="Oval 75"/>
            <p:cNvSpPr/>
            <p:nvPr/>
          </p:nvSpPr>
          <p:spPr>
            <a:xfrm>
              <a:off x="88392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77" name="Rectangle 76"/>
            <p:cNvSpPr/>
            <p:nvPr/>
          </p:nvSpPr>
          <p:spPr>
            <a:xfrm>
              <a:off x="6477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78"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7086600" y="3341688"/>
              <a:ext cx="304800" cy="261937"/>
            </a:xfrm>
            <a:prstGeom prst="rect">
              <a:avLst/>
            </a:prstGeom>
            <a:noFill/>
            <a:ln w="9525">
              <a:noFill/>
              <a:miter lim="800000"/>
              <a:headEnd/>
              <a:tailEnd/>
            </a:ln>
          </p:spPr>
        </p:pic>
        <p:sp>
          <p:nvSpPr>
            <p:cNvPr id="79" name="Oval 78"/>
            <p:cNvSpPr/>
            <p:nvPr/>
          </p:nvSpPr>
          <p:spPr>
            <a:xfrm>
              <a:off x="77724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80" name="Rectangle 79"/>
            <p:cNvSpPr/>
            <p:nvPr/>
          </p:nvSpPr>
          <p:spPr>
            <a:xfrm>
              <a:off x="8763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81"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9982200" y="3341688"/>
              <a:ext cx="304800" cy="261937"/>
            </a:xfrm>
            <a:prstGeom prst="rect">
              <a:avLst/>
            </a:prstGeom>
            <a:noFill/>
            <a:ln w="9525">
              <a:noFill/>
              <a:miter lim="800000"/>
              <a:headEnd/>
              <a:tailEnd/>
            </a:ln>
          </p:spPr>
        </p:pic>
        <p:sp>
          <p:nvSpPr>
            <p:cNvPr id="82" name="Rectangle 81"/>
            <p:cNvSpPr/>
            <p:nvPr/>
          </p:nvSpPr>
          <p:spPr>
            <a:xfrm>
              <a:off x="1828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83"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1828800" y="3341688"/>
              <a:ext cx="304800" cy="261937"/>
            </a:xfrm>
            <a:prstGeom prst="rect">
              <a:avLst/>
            </a:prstGeom>
            <a:noFill/>
            <a:ln w="9525">
              <a:noFill/>
              <a:miter lim="800000"/>
              <a:headEnd/>
              <a:tailEnd/>
            </a:ln>
          </p:spPr>
        </p:pic>
        <p:sp>
          <p:nvSpPr>
            <p:cNvPr id="84" name="Oval 83"/>
            <p:cNvSpPr/>
            <p:nvPr/>
          </p:nvSpPr>
          <p:spPr>
            <a:xfrm>
              <a:off x="3124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85" name="Rectangle 84"/>
            <p:cNvSpPr/>
            <p:nvPr/>
          </p:nvSpPr>
          <p:spPr>
            <a:xfrm>
              <a:off x="4114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86"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4724400" y="3341688"/>
              <a:ext cx="304800" cy="261937"/>
            </a:xfrm>
            <a:prstGeom prst="rect">
              <a:avLst/>
            </a:prstGeom>
            <a:noFill/>
            <a:ln w="9525">
              <a:noFill/>
              <a:miter lim="800000"/>
              <a:headEnd/>
              <a:tailEnd/>
            </a:ln>
          </p:spPr>
        </p:pic>
        <p:sp>
          <p:nvSpPr>
            <p:cNvPr id="87" name="Oval 86"/>
            <p:cNvSpPr/>
            <p:nvPr/>
          </p:nvSpPr>
          <p:spPr>
            <a:xfrm>
              <a:off x="5410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88" name="Isosceles Triangle 87"/>
            <p:cNvSpPr/>
            <p:nvPr/>
          </p:nvSpPr>
          <p:spPr>
            <a:xfrm>
              <a:off x="1828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9" name="Isosceles Triangle 88"/>
            <p:cNvSpPr/>
            <p:nvPr/>
          </p:nvSpPr>
          <p:spPr>
            <a:xfrm>
              <a:off x="4114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0" name="Isosceles Triangle 89"/>
            <p:cNvSpPr/>
            <p:nvPr/>
          </p:nvSpPr>
          <p:spPr>
            <a:xfrm>
              <a:off x="6477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1" name="TextBox 90"/>
            <p:cNvSpPr txBox="1"/>
            <p:nvPr/>
          </p:nvSpPr>
          <p:spPr>
            <a:xfrm>
              <a:off x="9345975" y="3733800"/>
              <a:ext cx="533400" cy="493926"/>
            </a:xfrm>
            <a:prstGeom prst="rect">
              <a:avLst/>
            </a:prstGeom>
            <a:noFill/>
          </p:spPr>
          <p:txBody>
            <a:bodyPr wrap="square" rtlCol="0">
              <a:spAutoFit/>
            </a:bodyPr>
            <a:lstStyle/>
            <a:p>
              <a:r>
                <a:rPr lang="en-US" dirty="0">
                  <a:latin typeface="Calibri" pitchFamily="34" charset="0"/>
                </a:rPr>
                <a:t>8</a:t>
              </a:r>
            </a:p>
          </p:txBody>
        </p:sp>
        <p:sp>
          <p:nvSpPr>
            <p:cNvPr id="92" name="TextBox 91"/>
            <p:cNvSpPr txBox="1"/>
            <p:nvPr/>
          </p:nvSpPr>
          <p:spPr>
            <a:xfrm>
              <a:off x="2060155" y="5715000"/>
              <a:ext cx="685799" cy="493926"/>
            </a:xfrm>
            <a:prstGeom prst="rect">
              <a:avLst/>
            </a:prstGeom>
            <a:noFill/>
          </p:spPr>
          <p:txBody>
            <a:bodyPr wrap="square" rtlCol="0">
              <a:spAutoFit/>
            </a:bodyPr>
            <a:lstStyle/>
            <a:p>
              <a:r>
                <a:rPr lang="en-US" dirty="0">
                  <a:latin typeface="Calibri" pitchFamily="34" charset="0"/>
                </a:rPr>
                <a:t>2</a:t>
              </a:r>
            </a:p>
          </p:txBody>
        </p:sp>
        <p:sp>
          <p:nvSpPr>
            <p:cNvPr id="93" name="TextBox 92"/>
            <p:cNvSpPr txBox="1"/>
            <p:nvPr/>
          </p:nvSpPr>
          <p:spPr>
            <a:xfrm>
              <a:off x="2644048" y="5715000"/>
              <a:ext cx="762000" cy="493926"/>
            </a:xfrm>
            <a:prstGeom prst="rect">
              <a:avLst/>
            </a:prstGeom>
            <a:noFill/>
          </p:spPr>
          <p:txBody>
            <a:bodyPr wrap="square" rtlCol="0">
              <a:spAutoFit/>
            </a:bodyPr>
            <a:lstStyle/>
            <a:p>
              <a:r>
                <a:rPr lang="en-US" dirty="0">
                  <a:latin typeface="Calibri" pitchFamily="34" charset="0"/>
                </a:rPr>
                <a:t>0</a:t>
              </a:r>
            </a:p>
          </p:txBody>
        </p:sp>
        <p:sp>
          <p:nvSpPr>
            <p:cNvPr id="94" name="TextBox 93"/>
            <p:cNvSpPr txBox="1"/>
            <p:nvPr/>
          </p:nvSpPr>
          <p:spPr>
            <a:xfrm>
              <a:off x="4353499" y="5715000"/>
              <a:ext cx="838200" cy="493926"/>
            </a:xfrm>
            <a:prstGeom prst="rect">
              <a:avLst/>
            </a:prstGeom>
            <a:noFill/>
          </p:spPr>
          <p:txBody>
            <a:bodyPr wrap="square" rtlCol="0">
              <a:spAutoFit/>
            </a:bodyPr>
            <a:lstStyle/>
            <a:p>
              <a:r>
                <a:rPr lang="en-US" dirty="0">
                  <a:latin typeface="Calibri" pitchFamily="34" charset="0"/>
                </a:rPr>
                <a:t>2</a:t>
              </a:r>
            </a:p>
          </p:txBody>
        </p:sp>
        <p:sp>
          <p:nvSpPr>
            <p:cNvPr id="95" name="TextBox 94"/>
            <p:cNvSpPr txBox="1"/>
            <p:nvPr/>
          </p:nvSpPr>
          <p:spPr>
            <a:xfrm>
              <a:off x="4987887" y="5715000"/>
              <a:ext cx="762000" cy="493926"/>
            </a:xfrm>
            <a:prstGeom prst="rect">
              <a:avLst/>
            </a:prstGeom>
            <a:noFill/>
          </p:spPr>
          <p:txBody>
            <a:bodyPr wrap="square" rtlCol="0">
              <a:spAutoFit/>
            </a:bodyPr>
            <a:lstStyle/>
            <a:p>
              <a:r>
                <a:rPr lang="en-US" dirty="0">
                  <a:latin typeface="Calibri" pitchFamily="34" charset="0"/>
                </a:rPr>
                <a:t>6</a:t>
              </a:r>
            </a:p>
          </p:txBody>
        </p:sp>
        <p:sp>
          <p:nvSpPr>
            <p:cNvPr id="96" name="TextBox 95"/>
            <p:cNvSpPr txBox="1"/>
            <p:nvPr/>
          </p:nvSpPr>
          <p:spPr>
            <a:xfrm>
              <a:off x="6697338" y="5715000"/>
              <a:ext cx="838200" cy="493926"/>
            </a:xfrm>
            <a:prstGeom prst="rect">
              <a:avLst/>
            </a:prstGeom>
            <a:noFill/>
          </p:spPr>
          <p:txBody>
            <a:bodyPr wrap="square" rtlCol="0">
              <a:spAutoFit/>
            </a:bodyPr>
            <a:lstStyle/>
            <a:p>
              <a:r>
                <a:rPr lang="en-US" dirty="0">
                  <a:latin typeface="Calibri" pitchFamily="34" charset="0"/>
                </a:rPr>
                <a:t>4</a:t>
              </a:r>
            </a:p>
          </p:txBody>
        </p:sp>
        <p:sp>
          <p:nvSpPr>
            <p:cNvPr id="97" name="TextBox 96"/>
            <p:cNvSpPr txBox="1"/>
            <p:nvPr/>
          </p:nvSpPr>
          <p:spPr>
            <a:xfrm>
              <a:off x="7391401" y="5715000"/>
              <a:ext cx="762000" cy="493926"/>
            </a:xfrm>
            <a:prstGeom prst="rect">
              <a:avLst/>
            </a:prstGeom>
            <a:noFill/>
          </p:spPr>
          <p:txBody>
            <a:bodyPr wrap="square" rtlCol="0">
              <a:spAutoFit/>
            </a:bodyPr>
            <a:lstStyle/>
            <a:p>
              <a:r>
                <a:rPr lang="en-US" dirty="0">
                  <a:latin typeface="Calibri" pitchFamily="34" charset="0"/>
                </a:rPr>
                <a:t>6</a:t>
              </a:r>
            </a:p>
          </p:txBody>
        </p:sp>
        <p:sp>
          <p:nvSpPr>
            <p:cNvPr id="98" name="TextBox 97"/>
            <p:cNvSpPr txBox="1"/>
            <p:nvPr/>
          </p:nvSpPr>
          <p:spPr>
            <a:xfrm>
              <a:off x="3581400" y="5715000"/>
              <a:ext cx="762000" cy="493926"/>
            </a:xfrm>
            <a:prstGeom prst="rect">
              <a:avLst/>
            </a:prstGeom>
            <a:noFill/>
          </p:spPr>
          <p:txBody>
            <a:bodyPr wrap="square" rtlCol="0">
              <a:spAutoFit/>
            </a:bodyPr>
            <a:lstStyle/>
            <a:p>
              <a:r>
                <a:rPr lang="en-US" dirty="0">
                  <a:latin typeface="Calibri" pitchFamily="34" charset="0"/>
                </a:rPr>
                <a:t>…</a:t>
              </a:r>
            </a:p>
          </p:txBody>
        </p:sp>
        <p:sp>
          <p:nvSpPr>
            <p:cNvPr id="99" name="TextBox 98"/>
            <p:cNvSpPr txBox="1"/>
            <p:nvPr/>
          </p:nvSpPr>
          <p:spPr>
            <a:xfrm>
              <a:off x="5867400" y="5715000"/>
              <a:ext cx="762000" cy="493926"/>
            </a:xfrm>
            <a:prstGeom prst="rect">
              <a:avLst/>
            </a:prstGeom>
            <a:noFill/>
          </p:spPr>
          <p:txBody>
            <a:bodyPr wrap="square" rtlCol="0">
              <a:spAutoFit/>
            </a:bodyPr>
            <a:lstStyle/>
            <a:p>
              <a:r>
                <a:rPr lang="en-US" dirty="0">
                  <a:latin typeface="Calibri" pitchFamily="34" charset="0"/>
                </a:rPr>
                <a:t>…</a:t>
              </a:r>
            </a:p>
          </p:txBody>
        </p:sp>
      </p:grpSp>
      <p:sp>
        <p:nvSpPr>
          <p:cNvPr id="110" name="Right Arrow 109"/>
          <p:cNvSpPr/>
          <p:nvPr/>
        </p:nvSpPr>
        <p:spPr>
          <a:xfrm rot="9900000">
            <a:off x="8860469" y="2647461"/>
            <a:ext cx="1066800" cy="304800"/>
          </a:xfrm>
          <a:prstGeom prst="rightArrow">
            <a:avLst/>
          </a:prstGeom>
          <a:solidFill>
            <a:srgbClr val="BEE395"/>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ight Arrow 110"/>
          <p:cNvSpPr/>
          <p:nvPr/>
        </p:nvSpPr>
        <p:spPr>
          <a:xfrm rot="14100089">
            <a:off x="8965176" y="4791553"/>
            <a:ext cx="1066800" cy="304800"/>
          </a:xfrm>
          <a:prstGeom prst="rightArrow">
            <a:avLst/>
          </a:prstGeom>
          <a:solidFill>
            <a:srgbClr val="BEE395"/>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p:cNvSpPr txBox="1"/>
          <p:nvPr/>
        </p:nvSpPr>
        <p:spPr>
          <a:xfrm>
            <a:off x="457200" y="1389184"/>
            <a:ext cx="2667000" cy="1569660"/>
          </a:xfrm>
          <a:prstGeom prst="rect">
            <a:avLst/>
          </a:prstGeom>
          <a:noFill/>
        </p:spPr>
        <p:txBody>
          <a:bodyPr wrap="square" rtlCol="0">
            <a:spAutoFit/>
          </a:bodyPr>
          <a:lstStyle/>
          <a:p>
            <a:pPr algn="just"/>
            <a:r>
              <a:rPr lang="en-US" sz="2400" dirty="0">
                <a:solidFill>
                  <a:srgbClr val="C00000"/>
                </a:solidFill>
                <a:latin typeface="Calibri" pitchFamily="34" charset="0"/>
              </a:rPr>
              <a:t>Value of a state</a:t>
            </a:r>
            <a:r>
              <a:rPr lang="en-US" sz="2400" dirty="0">
                <a:latin typeface="Calibri" pitchFamily="34" charset="0"/>
              </a:rPr>
              <a:t>: The best achievable outcome (utility) from that state</a:t>
            </a:r>
          </a:p>
        </p:txBody>
      </p:sp>
      <p:sp>
        <p:nvSpPr>
          <p:cNvPr id="114" name="Rounded Rectangle 113"/>
          <p:cNvSpPr/>
          <p:nvPr/>
        </p:nvSpPr>
        <p:spPr>
          <a:xfrm>
            <a:off x="304800" y="1295400"/>
            <a:ext cx="2971800" cy="17526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50" name="TextBox 49"/>
          <p:cNvSpPr txBox="1"/>
          <p:nvPr/>
        </p:nvSpPr>
        <p:spPr>
          <a:xfrm>
            <a:off x="9220200" y="5634335"/>
            <a:ext cx="2819400" cy="830997"/>
          </a:xfrm>
          <a:prstGeom prst="rect">
            <a:avLst/>
          </a:prstGeom>
          <a:noFill/>
        </p:spPr>
        <p:txBody>
          <a:bodyPr wrap="square" rtlCol="0">
            <a:spAutoFit/>
          </a:bodyPr>
          <a:lstStyle/>
          <a:p>
            <a:r>
              <a:rPr lang="en-US" sz="2400" dirty="0">
                <a:latin typeface="Calibri" pitchFamily="34" charset="0"/>
              </a:rPr>
              <a:t>Terminal States:</a:t>
            </a:r>
          </a:p>
          <a:p>
            <a:r>
              <a:rPr lang="en-US" sz="2400" i="1" dirty="0">
                <a:solidFill>
                  <a:srgbClr val="D303CA"/>
                </a:solidFill>
                <a:latin typeface="Calibri" pitchFamily="34" charset="0"/>
              </a:rPr>
              <a:t>V</a:t>
            </a:r>
            <a:r>
              <a:rPr lang="en-US" sz="2400" dirty="0">
                <a:solidFill>
                  <a:srgbClr val="D303CA"/>
                </a:solidFill>
                <a:latin typeface="Calibri" pitchFamily="34" charset="0"/>
              </a:rPr>
              <a:t>(</a:t>
            </a:r>
            <a:r>
              <a:rPr lang="en-US" sz="2400" i="1" dirty="0">
                <a:solidFill>
                  <a:srgbClr val="D303CA"/>
                </a:solidFill>
                <a:latin typeface="Calibri" pitchFamily="34" charset="0"/>
              </a:rPr>
              <a:t>s</a:t>
            </a:r>
            <a:r>
              <a:rPr lang="en-US" sz="2400" dirty="0">
                <a:solidFill>
                  <a:srgbClr val="D303CA"/>
                </a:solidFill>
                <a:latin typeface="Calibri" pitchFamily="34" charset="0"/>
              </a:rPr>
              <a:t>) = </a:t>
            </a:r>
            <a:r>
              <a:rPr lang="en-US" sz="2400" dirty="0">
                <a:latin typeface="Calibri" pitchFamily="34" charset="0"/>
              </a:rPr>
              <a:t>known</a:t>
            </a:r>
          </a:p>
        </p:txBody>
      </p:sp>
      <p:grpSp>
        <p:nvGrpSpPr>
          <p:cNvPr id="51" name="Group 50"/>
          <p:cNvGrpSpPr/>
          <p:nvPr/>
        </p:nvGrpSpPr>
        <p:grpSpPr>
          <a:xfrm>
            <a:off x="8915400" y="1521023"/>
            <a:ext cx="2819400" cy="993577"/>
            <a:chOff x="8534400" y="1447800"/>
            <a:chExt cx="2819400" cy="993577"/>
          </a:xfrm>
        </p:grpSpPr>
        <p:sp>
          <p:nvSpPr>
            <p:cNvPr id="52" name="TextBox 51"/>
            <p:cNvSpPr txBox="1"/>
            <p:nvPr/>
          </p:nvSpPr>
          <p:spPr>
            <a:xfrm>
              <a:off x="8534400" y="1447800"/>
              <a:ext cx="2819400" cy="830997"/>
            </a:xfrm>
            <a:prstGeom prst="rect">
              <a:avLst/>
            </a:prstGeom>
            <a:noFill/>
          </p:spPr>
          <p:txBody>
            <a:bodyPr wrap="square" rtlCol="0">
              <a:spAutoFit/>
            </a:bodyPr>
            <a:lstStyle/>
            <a:p>
              <a:r>
                <a:rPr lang="en-US" sz="2400" dirty="0">
                  <a:latin typeface="Calibri" pitchFamily="34" charset="0"/>
                </a:rPr>
                <a:t>Non-Terminal States:</a:t>
              </a:r>
            </a:p>
            <a:p>
              <a:r>
                <a:rPr lang="en-US" sz="2400" i="1" dirty="0">
                  <a:solidFill>
                    <a:srgbClr val="D303CA"/>
                  </a:solidFill>
                  <a:latin typeface="Calibri" pitchFamily="34" charset="0"/>
                </a:rPr>
                <a:t>V</a:t>
              </a:r>
              <a:r>
                <a:rPr lang="en-US" sz="2400" dirty="0">
                  <a:solidFill>
                    <a:srgbClr val="D303CA"/>
                  </a:solidFill>
                  <a:latin typeface="Calibri" pitchFamily="34" charset="0"/>
                </a:rPr>
                <a:t>(</a:t>
              </a:r>
              <a:r>
                <a:rPr lang="en-US" sz="2400" i="1" dirty="0">
                  <a:solidFill>
                    <a:srgbClr val="D303CA"/>
                  </a:solidFill>
                  <a:latin typeface="Calibri" pitchFamily="34" charset="0"/>
                </a:rPr>
                <a:t>s</a:t>
              </a:r>
              <a:r>
                <a:rPr lang="en-US" sz="2400" dirty="0">
                  <a:solidFill>
                    <a:srgbClr val="D303CA"/>
                  </a:solidFill>
                  <a:latin typeface="Calibri" pitchFamily="34" charset="0"/>
                </a:rPr>
                <a:t>) =  max  </a:t>
              </a:r>
              <a:r>
                <a:rPr lang="en-US" sz="2400" i="1" dirty="0">
                  <a:solidFill>
                    <a:srgbClr val="D303CA"/>
                  </a:solidFill>
                  <a:latin typeface="Calibri" pitchFamily="34" charset="0"/>
                </a:rPr>
                <a:t>V</a:t>
              </a:r>
              <a:r>
                <a:rPr lang="en-US" sz="2400" dirty="0">
                  <a:solidFill>
                    <a:srgbClr val="D303CA"/>
                  </a:solidFill>
                  <a:latin typeface="Calibri" pitchFamily="34" charset="0"/>
                </a:rPr>
                <a:t>(</a:t>
              </a:r>
              <a:r>
                <a:rPr lang="en-US" sz="2400" i="1" dirty="0">
                  <a:solidFill>
                    <a:srgbClr val="D303CA"/>
                  </a:solidFill>
                  <a:latin typeface="Calibri" pitchFamily="34" charset="0"/>
                </a:rPr>
                <a:t>s’</a:t>
              </a:r>
              <a:r>
                <a:rPr lang="en-US" sz="2400" dirty="0">
                  <a:solidFill>
                    <a:srgbClr val="D303CA"/>
                  </a:solidFill>
                  <a:latin typeface="Calibri" pitchFamily="34" charset="0"/>
                </a:rPr>
                <a:t>)</a:t>
              </a:r>
              <a:endParaRPr lang="en-US" sz="2400" dirty="0">
                <a:latin typeface="Calibri" pitchFamily="34" charset="0"/>
              </a:endParaRPr>
            </a:p>
          </p:txBody>
        </p:sp>
        <p:sp>
          <p:nvSpPr>
            <p:cNvPr id="54" name="TextBox 53"/>
            <p:cNvSpPr txBox="1"/>
            <p:nvPr/>
          </p:nvSpPr>
          <p:spPr>
            <a:xfrm>
              <a:off x="9348991" y="2133600"/>
              <a:ext cx="1700739" cy="307777"/>
            </a:xfrm>
            <a:prstGeom prst="rect">
              <a:avLst/>
            </a:prstGeom>
            <a:noFill/>
          </p:spPr>
          <p:txBody>
            <a:bodyPr wrap="none" rtlCol="0">
              <a:spAutoFit/>
            </a:bodyPr>
            <a:lstStyle/>
            <a:p>
              <a:r>
                <a:rPr lang="en-US" sz="1400" i="1" dirty="0">
                  <a:solidFill>
                    <a:srgbClr val="D303CA"/>
                  </a:solidFill>
                </a:rPr>
                <a:t>s</a:t>
              </a:r>
              <a:r>
                <a:rPr lang="en-US" sz="1400" dirty="0">
                  <a:solidFill>
                    <a:srgbClr val="D303CA"/>
                  </a:solidFill>
                </a:rPr>
                <a:t>’ </a:t>
              </a:r>
              <a:r>
                <a:rPr lang="en-US" sz="1400" dirty="0">
                  <a:solidFill>
                    <a:srgbClr val="D303CA"/>
                  </a:solidFill>
                  <a:sym typeface="Symbol"/>
                </a:rPr>
                <a:t></a:t>
              </a:r>
              <a:r>
                <a:rPr lang="en-US" sz="1400" dirty="0">
                  <a:solidFill>
                    <a:srgbClr val="D303CA"/>
                  </a:solidFill>
                </a:rPr>
                <a:t>  successors(</a:t>
              </a:r>
              <a:r>
                <a:rPr lang="en-US" sz="1400" i="1" dirty="0">
                  <a:solidFill>
                    <a:srgbClr val="D303CA"/>
                  </a:solidFill>
                </a:rPr>
                <a:t>s</a:t>
              </a:r>
              <a:r>
                <a:rPr lang="en-US" sz="1400" dirty="0">
                  <a:solidFill>
                    <a:srgbClr val="D303CA"/>
                  </a:solidFill>
                </a:rPr>
                <a:t>)</a:t>
              </a:r>
            </a:p>
          </p:txBody>
        </p:sp>
      </p:grpSp>
      <p:sp>
        <p:nvSpPr>
          <p:cNvPr id="2" name="Slide Number Placeholder 1">
            <a:extLst>
              <a:ext uri="{FF2B5EF4-FFF2-40B4-BE49-F238E27FC236}">
                <a16:creationId xmlns:a16="http://schemas.microsoft.com/office/drawing/2014/main" id="{00096242-0E9E-FA4E-9B50-89BBDF9B57FF}"/>
              </a:ext>
            </a:extLst>
          </p:cNvPr>
          <p:cNvSpPr>
            <a:spLocks noGrp="1"/>
          </p:cNvSpPr>
          <p:nvPr>
            <p:ph type="sldNum" sz="quarter" idx="12"/>
          </p:nvPr>
        </p:nvSpPr>
        <p:spPr/>
        <p:txBody>
          <a:bodyPr/>
          <a:lstStyle/>
          <a:p>
            <a:pPr>
              <a:defRPr/>
            </a:pPr>
            <a:fld id="{8E81798C-0F99-461B-869F-8FC2E08F7ABC}" type="slidenum">
              <a:rPr lang="en-US" smtClean="0"/>
              <a:pPr>
                <a:defRPr/>
              </a:pPr>
              <a:t>10</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1" grpId="0" animBg="1"/>
      <p:bldP spid="113" grpId="0"/>
      <p:bldP spid="114" grpId="0" animBg="1"/>
      <p:bldP spid="5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dirty="0"/>
              <a:t>Tic-</a:t>
            </a:r>
            <a:r>
              <a:rPr lang="en-US" dirty="0" err="1"/>
              <a:t>Tac</a:t>
            </a:r>
            <a:r>
              <a:rPr lang="en-US" dirty="0"/>
              <a:t>-Toe Game Tree</a:t>
            </a:r>
          </a:p>
        </p:txBody>
      </p:sp>
      <p:pic>
        <p:nvPicPr>
          <p:cNvPr id="15363" name="Picture 3"/>
          <p:cNvPicPr>
            <a:picLocks noChangeAspect="1" noChangeArrowheads="1"/>
          </p:cNvPicPr>
          <p:nvPr/>
        </p:nvPicPr>
        <p:blipFill>
          <a:blip r:embed="rId3" cstate="print"/>
          <a:srcRect/>
          <a:stretch>
            <a:fillRect/>
          </a:stretch>
        </p:blipFill>
        <p:spPr bwMode="auto">
          <a:xfrm>
            <a:off x="2305050" y="1270000"/>
            <a:ext cx="7296150" cy="5283200"/>
          </a:xfrm>
          <a:prstGeom prst="rect">
            <a:avLst/>
          </a:prstGeom>
          <a:noFill/>
          <a:ln w="9525">
            <a:noFill/>
            <a:miter lim="800000"/>
            <a:headEnd/>
            <a:tailEnd/>
          </a:ln>
        </p:spPr>
      </p:pic>
      <p:pic>
        <p:nvPicPr>
          <p:cNvPr id="25603"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220265" y="1066800"/>
            <a:ext cx="1045620" cy="1033462"/>
          </a:xfrm>
          <a:prstGeom prst="rect">
            <a:avLst/>
          </a:prstGeom>
          <a:noFill/>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338066" y="1981884"/>
            <a:ext cx="928884" cy="1032093"/>
          </a:xfrm>
          <a:prstGeom prst="rect">
            <a:avLst/>
          </a:prstGeom>
          <a:noFill/>
        </p:spPr>
      </p:pic>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220265" y="2895600"/>
            <a:ext cx="1045620" cy="1033462"/>
          </a:xfrm>
          <a:prstGeom prst="rect">
            <a:avLst/>
          </a:prstGeom>
          <a:noFill/>
        </p:spPr>
      </p:pic>
      <p:pic>
        <p:nvPicPr>
          <p:cNvPr id="13"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338066" y="3810684"/>
            <a:ext cx="928884" cy="1032093"/>
          </a:xfrm>
          <a:prstGeom prst="rect">
            <a:avLst/>
          </a:prstGeom>
          <a:noFill/>
        </p:spPr>
      </p:pic>
      <p:pic>
        <p:nvPicPr>
          <p:cNvPr id="53251"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515100" y="3708570"/>
            <a:ext cx="4419600" cy="2165493"/>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ounded Rectangle 1"/>
          <p:cNvSpPr/>
          <p:nvPr/>
        </p:nvSpPr>
        <p:spPr>
          <a:xfrm>
            <a:off x="2286000" y="5486400"/>
            <a:ext cx="4114800" cy="990600"/>
          </a:xfrm>
          <a:prstGeom prst="roundRect">
            <a:avLst/>
          </a:prstGeom>
          <a:solidFill>
            <a:srgbClr val="C39BE1">
              <a:alpha val="3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E6B99475-16AA-034D-AAE3-BA0DAB72C603}"/>
              </a:ext>
            </a:extLst>
          </p:cNvPr>
          <p:cNvSpPr>
            <a:spLocks noGrp="1"/>
          </p:cNvSpPr>
          <p:nvPr>
            <p:ph type="sldNum" sz="quarter" idx="12"/>
          </p:nvPr>
        </p:nvSpPr>
        <p:spPr/>
        <p:txBody>
          <a:bodyPr/>
          <a:lstStyle/>
          <a:p>
            <a:pPr>
              <a:defRPr/>
            </a:pPr>
            <a:fld id="{8E81798C-0F99-461B-869F-8FC2E08F7ABC}" type="slidenum">
              <a:rPr lang="en-US" smtClean="0"/>
              <a:pPr>
                <a:defRPr/>
              </a:pPr>
              <a:t>11</a:t>
            </a:fld>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Minimax Values</a:t>
            </a:r>
          </a:p>
        </p:txBody>
      </p:sp>
      <p:grpSp>
        <p:nvGrpSpPr>
          <p:cNvPr id="81" name="Group 80"/>
          <p:cNvGrpSpPr/>
          <p:nvPr/>
        </p:nvGrpSpPr>
        <p:grpSpPr>
          <a:xfrm>
            <a:off x="2743200" y="3124200"/>
            <a:ext cx="6781800" cy="2230830"/>
            <a:chOff x="1676400" y="1447800"/>
            <a:chExt cx="8763000" cy="2882533"/>
          </a:xfrm>
        </p:grpSpPr>
        <p:sp>
          <p:nvSpPr>
            <p:cNvPr id="6" name="Rectangle 5"/>
            <p:cNvSpPr/>
            <p:nvPr/>
          </p:nvSpPr>
          <p:spPr>
            <a:xfrm>
              <a:off x="5105400" y="14478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5410200" y="1524000"/>
              <a:ext cx="304800" cy="261937"/>
            </a:xfrm>
            <a:prstGeom prst="rect">
              <a:avLst/>
            </a:prstGeom>
            <a:noFill/>
            <a:ln w="9525">
              <a:noFill/>
              <a:miter lim="800000"/>
              <a:headEnd/>
              <a:tailEnd/>
            </a:ln>
          </p:spPr>
        </p:pic>
        <p:sp>
          <p:nvSpPr>
            <p:cNvPr id="8" name="Oval 7"/>
            <p:cNvSpPr/>
            <p:nvPr/>
          </p:nvSpPr>
          <p:spPr>
            <a:xfrm>
              <a:off x="612726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9" name="Straight Connector 8"/>
            <p:cNvCxnSpPr/>
            <p:nvPr/>
          </p:nvCxnSpPr>
          <p:spPr>
            <a:xfrm rot="10800000" flipV="1">
              <a:off x="3657600" y="1905000"/>
              <a:ext cx="23622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019800" y="1905000"/>
              <a:ext cx="22860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flipV="1">
              <a:off x="7239000"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305800"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0800000" flipV="1">
              <a:off x="2590801"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657601"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41986" name="Picture 2"/>
            <p:cNvPicPr>
              <a:picLocks noChangeAspect="1" noChangeArrowheads="1"/>
            </p:cNvPicPr>
            <p:nvPr/>
          </p:nvPicPr>
          <p:blipFill>
            <a:blip r:embed="rId3" cstate="print"/>
            <a:srcRect/>
            <a:stretch>
              <a:fillRect/>
            </a:stretch>
          </p:blipFill>
          <p:spPr bwMode="auto">
            <a:xfrm>
              <a:off x="6324600" y="1500555"/>
              <a:ext cx="289627" cy="273537"/>
            </a:xfrm>
            <a:prstGeom prst="rect">
              <a:avLst/>
            </a:prstGeom>
            <a:noFill/>
            <a:ln w="9525">
              <a:noFill/>
              <a:miter lim="800000"/>
              <a:headEnd/>
              <a:tailEnd/>
            </a:ln>
          </p:spPr>
        </p:pic>
        <p:sp>
          <p:nvSpPr>
            <p:cNvPr id="50" name="Rectangle 49"/>
            <p:cNvSpPr/>
            <p:nvPr/>
          </p:nvSpPr>
          <p:spPr>
            <a:xfrm>
              <a:off x="27432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1"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2774460" y="2422770"/>
              <a:ext cx="304800" cy="261937"/>
            </a:xfrm>
            <a:prstGeom prst="rect">
              <a:avLst/>
            </a:prstGeom>
            <a:noFill/>
            <a:ln w="9525">
              <a:noFill/>
              <a:miter lim="800000"/>
              <a:headEnd/>
              <a:tailEnd/>
            </a:ln>
          </p:spPr>
        </p:pic>
        <p:sp>
          <p:nvSpPr>
            <p:cNvPr id="52" name="Oval 51"/>
            <p:cNvSpPr/>
            <p:nvPr/>
          </p:nvSpPr>
          <p:spPr>
            <a:xfrm>
              <a:off x="37650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3" name="Picture 2"/>
            <p:cNvPicPr>
              <a:picLocks noChangeAspect="1" noChangeArrowheads="1"/>
            </p:cNvPicPr>
            <p:nvPr/>
          </p:nvPicPr>
          <p:blipFill>
            <a:blip r:embed="rId3" cstate="print"/>
            <a:srcRect/>
            <a:stretch>
              <a:fillRect/>
            </a:stretch>
          </p:blipFill>
          <p:spPr bwMode="auto">
            <a:xfrm>
              <a:off x="3962400" y="2414955"/>
              <a:ext cx="289627" cy="273537"/>
            </a:xfrm>
            <a:prstGeom prst="rect">
              <a:avLst/>
            </a:prstGeom>
            <a:noFill/>
            <a:ln w="9525">
              <a:noFill/>
              <a:miter lim="800000"/>
              <a:headEnd/>
              <a:tailEnd/>
            </a:ln>
          </p:spPr>
        </p:pic>
        <p:sp>
          <p:nvSpPr>
            <p:cNvPr id="54" name="Rectangle 53"/>
            <p:cNvSpPr/>
            <p:nvPr/>
          </p:nvSpPr>
          <p:spPr>
            <a:xfrm>
              <a:off x="73914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8001000" y="2438400"/>
              <a:ext cx="304800" cy="261937"/>
            </a:xfrm>
            <a:prstGeom prst="rect">
              <a:avLst/>
            </a:prstGeom>
            <a:noFill/>
            <a:ln w="9525">
              <a:noFill/>
              <a:miter lim="800000"/>
              <a:headEnd/>
              <a:tailEnd/>
            </a:ln>
          </p:spPr>
        </p:pic>
        <p:sp>
          <p:nvSpPr>
            <p:cNvPr id="56" name="Oval 55"/>
            <p:cNvSpPr/>
            <p:nvPr/>
          </p:nvSpPr>
          <p:spPr>
            <a:xfrm>
              <a:off x="84132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7" name="Picture 2"/>
            <p:cNvPicPr>
              <a:picLocks noChangeAspect="1" noChangeArrowheads="1"/>
            </p:cNvPicPr>
            <p:nvPr/>
          </p:nvPicPr>
          <p:blipFill>
            <a:blip r:embed="rId3" cstate="print"/>
            <a:srcRect/>
            <a:stretch>
              <a:fillRect/>
            </a:stretch>
          </p:blipFill>
          <p:spPr bwMode="auto">
            <a:xfrm>
              <a:off x="8610600" y="2414955"/>
              <a:ext cx="289627" cy="273537"/>
            </a:xfrm>
            <a:prstGeom prst="rect">
              <a:avLst/>
            </a:prstGeom>
            <a:noFill/>
            <a:ln w="9525">
              <a:noFill/>
              <a:miter lim="800000"/>
              <a:headEnd/>
              <a:tailEnd/>
            </a:ln>
          </p:spPr>
        </p:pic>
        <p:sp>
          <p:nvSpPr>
            <p:cNvPr id="58" name="Rectangle 57"/>
            <p:cNvSpPr/>
            <p:nvPr/>
          </p:nvSpPr>
          <p:spPr>
            <a:xfrm>
              <a:off x="1676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9"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1707660" y="3337170"/>
              <a:ext cx="304800" cy="261937"/>
            </a:xfrm>
            <a:prstGeom prst="rect">
              <a:avLst/>
            </a:prstGeom>
            <a:noFill/>
            <a:ln w="9525">
              <a:noFill/>
              <a:miter lim="800000"/>
              <a:headEnd/>
              <a:tailEnd/>
            </a:ln>
          </p:spPr>
        </p:pic>
        <p:sp>
          <p:nvSpPr>
            <p:cNvPr id="60" name="Oval 59"/>
            <p:cNvSpPr/>
            <p:nvPr/>
          </p:nvSpPr>
          <p:spPr>
            <a:xfrm>
              <a:off x="2698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1" name="Picture 2"/>
            <p:cNvPicPr>
              <a:picLocks noChangeAspect="1" noChangeArrowheads="1"/>
            </p:cNvPicPr>
            <p:nvPr/>
          </p:nvPicPr>
          <p:blipFill>
            <a:blip r:embed="rId3" cstate="print"/>
            <a:srcRect/>
            <a:stretch>
              <a:fillRect/>
            </a:stretch>
          </p:blipFill>
          <p:spPr bwMode="auto">
            <a:xfrm>
              <a:off x="2590800" y="3329355"/>
              <a:ext cx="289627" cy="273537"/>
            </a:xfrm>
            <a:prstGeom prst="rect">
              <a:avLst/>
            </a:prstGeom>
            <a:noFill/>
            <a:ln w="9525">
              <a:noFill/>
              <a:miter lim="800000"/>
              <a:headEnd/>
              <a:tailEnd/>
            </a:ln>
          </p:spPr>
        </p:pic>
        <p:sp>
          <p:nvSpPr>
            <p:cNvPr id="62" name="Rectangle 61"/>
            <p:cNvSpPr/>
            <p:nvPr/>
          </p:nvSpPr>
          <p:spPr>
            <a:xfrm>
              <a:off x="3962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3"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3993660" y="3337170"/>
              <a:ext cx="304800" cy="261937"/>
            </a:xfrm>
            <a:prstGeom prst="rect">
              <a:avLst/>
            </a:prstGeom>
            <a:noFill/>
            <a:ln w="9525">
              <a:noFill/>
              <a:miter lim="800000"/>
              <a:headEnd/>
              <a:tailEnd/>
            </a:ln>
          </p:spPr>
        </p:pic>
        <p:sp>
          <p:nvSpPr>
            <p:cNvPr id="64" name="Oval 63"/>
            <p:cNvSpPr/>
            <p:nvPr/>
          </p:nvSpPr>
          <p:spPr>
            <a:xfrm>
              <a:off x="4984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5" name="Picture 2"/>
            <p:cNvPicPr>
              <a:picLocks noChangeAspect="1" noChangeArrowheads="1"/>
            </p:cNvPicPr>
            <p:nvPr/>
          </p:nvPicPr>
          <p:blipFill>
            <a:blip r:embed="rId3" cstate="print"/>
            <a:srcRect/>
            <a:stretch>
              <a:fillRect/>
            </a:stretch>
          </p:blipFill>
          <p:spPr bwMode="auto">
            <a:xfrm>
              <a:off x="5425373" y="3329355"/>
              <a:ext cx="289627" cy="273537"/>
            </a:xfrm>
            <a:prstGeom prst="rect">
              <a:avLst/>
            </a:prstGeom>
            <a:noFill/>
            <a:ln w="9525">
              <a:noFill/>
              <a:miter lim="800000"/>
              <a:headEnd/>
              <a:tailEnd/>
            </a:ln>
          </p:spPr>
        </p:pic>
        <p:sp>
          <p:nvSpPr>
            <p:cNvPr id="66" name="Rectangle 65"/>
            <p:cNvSpPr/>
            <p:nvPr/>
          </p:nvSpPr>
          <p:spPr>
            <a:xfrm>
              <a:off x="6324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7"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6934200" y="3352800"/>
              <a:ext cx="304800" cy="261937"/>
            </a:xfrm>
            <a:prstGeom prst="rect">
              <a:avLst/>
            </a:prstGeom>
            <a:noFill/>
            <a:ln w="9525">
              <a:noFill/>
              <a:miter lim="800000"/>
              <a:headEnd/>
              <a:tailEnd/>
            </a:ln>
          </p:spPr>
        </p:pic>
        <p:sp>
          <p:nvSpPr>
            <p:cNvPr id="68" name="Oval 67"/>
            <p:cNvSpPr/>
            <p:nvPr/>
          </p:nvSpPr>
          <p:spPr>
            <a:xfrm>
              <a:off x="7346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9" name="Picture 2"/>
            <p:cNvPicPr>
              <a:picLocks noChangeAspect="1" noChangeArrowheads="1"/>
            </p:cNvPicPr>
            <p:nvPr/>
          </p:nvPicPr>
          <p:blipFill>
            <a:blip r:embed="rId3" cstate="print"/>
            <a:srcRect/>
            <a:stretch>
              <a:fillRect/>
            </a:stretch>
          </p:blipFill>
          <p:spPr bwMode="auto">
            <a:xfrm>
              <a:off x="7239000" y="3329355"/>
              <a:ext cx="289627" cy="273537"/>
            </a:xfrm>
            <a:prstGeom prst="rect">
              <a:avLst/>
            </a:prstGeom>
            <a:noFill/>
            <a:ln w="9525">
              <a:noFill/>
              <a:miter lim="800000"/>
              <a:headEnd/>
              <a:tailEnd/>
            </a:ln>
          </p:spPr>
        </p:pic>
        <p:sp>
          <p:nvSpPr>
            <p:cNvPr id="70" name="Rectangle 69"/>
            <p:cNvSpPr/>
            <p:nvPr/>
          </p:nvSpPr>
          <p:spPr>
            <a:xfrm>
              <a:off x="8610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1"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9220200" y="3352800"/>
              <a:ext cx="304800" cy="261937"/>
            </a:xfrm>
            <a:prstGeom prst="rect">
              <a:avLst/>
            </a:prstGeom>
            <a:noFill/>
            <a:ln w="9525">
              <a:noFill/>
              <a:miter lim="800000"/>
              <a:headEnd/>
              <a:tailEnd/>
            </a:ln>
          </p:spPr>
        </p:pic>
        <p:sp>
          <p:nvSpPr>
            <p:cNvPr id="72" name="Oval 71"/>
            <p:cNvSpPr/>
            <p:nvPr/>
          </p:nvSpPr>
          <p:spPr>
            <a:xfrm>
              <a:off x="9632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3" name="Picture 2"/>
            <p:cNvPicPr>
              <a:picLocks noChangeAspect="1" noChangeArrowheads="1"/>
            </p:cNvPicPr>
            <p:nvPr/>
          </p:nvPicPr>
          <p:blipFill>
            <a:blip r:embed="rId3" cstate="print"/>
            <a:srcRect/>
            <a:stretch>
              <a:fillRect/>
            </a:stretch>
          </p:blipFill>
          <p:spPr bwMode="auto">
            <a:xfrm>
              <a:off x="10073573" y="3329355"/>
              <a:ext cx="289627" cy="273537"/>
            </a:xfrm>
            <a:prstGeom prst="rect">
              <a:avLst/>
            </a:prstGeom>
            <a:noFill/>
            <a:ln w="9525">
              <a:noFill/>
              <a:miter lim="800000"/>
              <a:headEnd/>
              <a:tailEnd/>
            </a:ln>
          </p:spPr>
        </p:pic>
        <p:sp>
          <p:nvSpPr>
            <p:cNvPr id="77" name="TextBox 76"/>
            <p:cNvSpPr txBox="1"/>
            <p:nvPr/>
          </p:nvSpPr>
          <p:spPr>
            <a:xfrm>
              <a:off x="9207357" y="3733800"/>
              <a:ext cx="838200" cy="596533"/>
            </a:xfrm>
            <a:prstGeom prst="rect">
              <a:avLst/>
            </a:prstGeom>
            <a:noFill/>
          </p:spPr>
          <p:txBody>
            <a:bodyPr wrap="square" rtlCol="0">
              <a:spAutoFit/>
            </a:bodyPr>
            <a:lstStyle/>
            <a:p>
              <a:r>
                <a:rPr lang="en-US" sz="2400" dirty="0">
                  <a:latin typeface="Calibri" pitchFamily="34" charset="0"/>
                </a:rPr>
                <a:t>+8</a:t>
              </a:r>
            </a:p>
          </p:txBody>
        </p:sp>
        <p:sp>
          <p:nvSpPr>
            <p:cNvPr id="78" name="TextBox 77"/>
            <p:cNvSpPr txBox="1"/>
            <p:nvPr/>
          </p:nvSpPr>
          <p:spPr>
            <a:xfrm>
              <a:off x="6894816" y="3733800"/>
              <a:ext cx="838200" cy="461666"/>
            </a:xfrm>
            <a:prstGeom prst="rect">
              <a:avLst/>
            </a:prstGeom>
            <a:noFill/>
          </p:spPr>
          <p:txBody>
            <a:bodyPr wrap="square" rtlCol="0">
              <a:spAutoFit/>
            </a:bodyPr>
            <a:lstStyle/>
            <a:p>
              <a:r>
                <a:rPr lang="en-US" sz="2400" dirty="0">
                  <a:latin typeface="Calibri" pitchFamily="34" charset="0"/>
                </a:rPr>
                <a:t>-10</a:t>
              </a:r>
            </a:p>
          </p:txBody>
        </p:sp>
        <p:sp>
          <p:nvSpPr>
            <p:cNvPr id="79" name="TextBox 78"/>
            <p:cNvSpPr txBox="1"/>
            <p:nvPr/>
          </p:nvSpPr>
          <p:spPr>
            <a:xfrm>
              <a:off x="4630220" y="3733800"/>
              <a:ext cx="838200" cy="461666"/>
            </a:xfrm>
            <a:prstGeom prst="rect">
              <a:avLst/>
            </a:prstGeom>
            <a:noFill/>
          </p:spPr>
          <p:txBody>
            <a:bodyPr wrap="square" rtlCol="0">
              <a:spAutoFit/>
            </a:bodyPr>
            <a:lstStyle/>
            <a:p>
              <a:r>
                <a:rPr lang="en-US" sz="2400" dirty="0">
                  <a:latin typeface="Calibri" pitchFamily="34" charset="0"/>
                </a:rPr>
                <a:t>-5</a:t>
              </a:r>
            </a:p>
          </p:txBody>
        </p:sp>
        <p:sp>
          <p:nvSpPr>
            <p:cNvPr id="80" name="TextBox 79"/>
            <p:cNvSpPr txBox="1"/>
            <p:nvPr/>
          </p:nvSpPr>
          <p:spPr>
            <a:xfrm>
              <a:off x="2267164" y="3733800"/>
              <a:ext cx="838200" cy="461666"/>
            </a:xfrm>
            <a:prstGeom prst="rect">
              <a:avLst/>
            </a:prstGeom>
            <a:noFill/>
          </p:spPr>
          <p:txBody>
            <a:bodyPr wrap="square" rtlCol="0">
              <a:spAutoFit/>
            </a:bodyPr>
            <a:lstStyle/>
            <a:p>
              <a:r>
                <a:rPr lang="en-US" sz="2400" dirty="0">
                  <a:latin typeface="Calibri" pitchFamily="34" charset="0"/>
                </a:rPr>
                <a:t>-8</a:t>
              </a:r>
            </a:p>
          </p:txBody>
        </p:sp>
      </p:grpSp>
      <p:sp>
        <p:nvSpPr>
          <p:cNvPr id="86" name="Right Arrow 85"/>
          <p:cNvSpPr/>
          <p:nvPr/>
        </p:nvSpPr>
        <p:spPr>
          <a:xfrm rot="1943663">
            <a:off x="4045804" y="2305478"/>
            <a:ext cx="1706429" cy="304800"/>
          </a:xfrm>
          <a:prstGeom prst="rightArrow">
            <a:avLst/>
          </a:prstGeom>
          <a:solidFill>
            <a:srgbClr val="CCEC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ight Arrow 89"/>
          <p:cNvSpPr/>
          <p:nvPr/>
        </p:nvSpPr>
        <p:spPr>
          <a:xfrm rot="8255959">
            <a:off x="8148387" y="2949051"/>
            <a:ext cx="1406806" cy="304800"/>
          </a:xfrm>
          <a:prstGeom prst="rightArrow">
            <a:avLst/>
          </a:prstGeom>
          <a:solidFill>
            <a:srgbClr val="FF999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3004592" y="3733800"/>
            <a:ext cx="500608" cy="461665"/>
          </a:xfrm>
          <a:prstGeom prst="rect">
            <a:avLst/>
          </a:prstGeom>
          <a:solidFill>
            <a:srgbClr val="FF0000"/>
          </a:solidFill>
        </p:spPr>
        <p:txBody>
          <a:bodyPr wrap="square" rtlCol="0">
            <a:spAutoFit/>
          </a:bodyPr>
          <a:lstStyle/>
          <a:p>
            <a:pPr>
              <a:spcAft>
                <a:spcPts val="600"/>
              </a:spcAft>
            </a:pPr>
            <a:r>
              <a:rPr lang="en-US" sz="2400" dirty="0">
                <a:latin typeface="Calibri" pitchFamily="34" charset="0"/>
              </a:rPr>
              <a:t>-8</a:t>
            </a:r>
          </a:p>
        </p:txBody>
      </p:sp>
      <p:sp>
        <p:nvSpPr>
          <p:cNvPr id="75" name="TextBox 74"/>
          <p:cNvSpPr txBox="1"/>
          <p:nvPr/>
        </p:nvSpPr>
        <p:spPr>
          <a:xfrm>
            <a:off x="6437906" y="3733800"/>
            <a:ext cx="648694" cy="461665"/>
          </a:xfrm>
          <a:prstGeom prst="rect">
            <a:avLst/>
          </a:prstGeom>
          <a:solidFill>
            <a:srgbClr val="FF0000"/>
          </a:solidFill>
        </p:spPr>
        <p:txBody>
          <a:bodyPr wrap="square" rtlCol="0">
            <a:spAutoFit/>
          </a:bodyPr>
          <a:lstStyle/>
          <a:p>
            <a:pPr>
              <a:spcAft>
                <a:spcPts val="600"/>
              </a:spcAft>
            </a:pPr>
            <a:r>
              <a:rPr lang="en-US" sz="2400" dirty="0">
                <a:latin typeface="Calibri" pitchFamily="34" charset="0"/>
              </a:rPr>
              <a:t>-10</a:t>
            </a:r>
          </a:p>
        </p:txBody>
      </p:sp>
      <p:sp>
        <p:nvSpPr>
          <p:cNvPr id="76" name="TextBox 75"/>
          <p:cNvSpPr txBox="1"/>
          <p:nvPr/>
        </p:nvSpPr>
        <p:spPr>
          <a:xfrm>
            <a:off x="4804575" y="2995511"/>
            <a:ext cx="529425" cy="461665"/>
          </a:xfrm>
          <a:prstGeom prst="rect">
            <a:avLst/>
          </a:prstGeom>
          <a:solidFill>
            <a:srgbClr val="3366FF"/>
          </a:solidFill>
        </p:spPr>
        <p:txBody>
          <a:bodyPr wrap="square" rtlCol="0">
            <a:spAutoFit/>
          </a:bodyPr>
          <a:lstStyle/>
          <a:p>
            <a:pPr>
              <a:spcAft>
                <a:spcPts val="600"/>
              </a:spcAft>
            </a:pPr>
            <a:r>
              <a:rPr lang="en-US" sz="2400" dirty="0">
                <a:latin typeface="Calibri" pitchFamily="34" charset="0"/>
              </a:rPr>
              <a:t>-8</a:t>
            </a:r>
          </a:p>
        </p:txBody>
      </p:sp>
      <p:sp>
        <p:nvSpPr>
          <p:cNvPr id="3" name="Right Arrow 2"/>
          <p:cNvSpPr/>
          <p:nvPr/>
        </p:nvSpPr>
        <p:spPr>
          <a:xfrm rot="10313695">
            <a:off x="4936841" y="3426482"/>
            <a:ext cx="1066800" cy="304800"/>
          </a:xfrm>
          <a:prstGeom prst="rightArrow">
            <a:avLst/>
          </a:prstGeom>
          <a:solidFill>
            <a:srgbClr val="3366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4" name="Group 83"/>
          <p:cNvGrpSpPr/>
          <p:nvPr/>
        </p:nvGrpSpPr>
        <p:grpSpPr>
          <a:xfrm>
            <a:off x="457200" y="1295400"/>
            <a:ext cx="4648200" cy="993577"/>
            <a:chOff x="8534400" y="1447800"/>
            <a:chExt cx="4648200" cy="993577"/>
          </a:xfrm>
        </p:grpSpPr>
        <p:sp>
          <p:nvSpPr>
            <p:cNvPr id="88" name="TextBox 87"/>
            <p:cNvSpPr txBox="1"/>
            <p:nvPr/>
          </p:nvSpPr>
          <p:spPr>
            <a:xfrm>
              <a:off x="8534400" y="1447800"/>
              <a:ext cx="4648200" cy="830997"/>
            </a:xfrm>
            <a:prstGeom prst="rect">
              <a:avLst/>
            </a:prstGeom>
            <a:noFill/>
          </p:spPr>
          <p:txBody>
            <a:bodyPr wrap="square" rtlCol="0">
              <a:spAutoFit/>
            </a:bodyPr>
            <a:lstStyle/>
            <a:p>
              <a:r>
                <a:rPr lang="en-US" sz="2400" dirty="0">
                  <a:solidFill>
                    <a:srgbClr val="0000FF"/>
                  </a:solidFill>
                  <a:latin typeface="Calibri" pitchFamily="34" charset="0"/>
                </a:rPr>
                <a:t>MAX nodes: under Agent’s control</a:t>
              </a:r>
            </a:p>
            <a:p>
              <a:r>
                <a:rPr lang="en-US" sz="2400" i="1" dirty="0">
                  <a:solidFill>
                    <a:srgbClr val="D303CA"/>
                  </a:solidFill>
                  <a:latin typeface="Calibri" pitchFamily="34" charset="0"/>
                </a:rPr>
                <a:t>V</a:t>
              </a:r>
              <a:r>
                <a:rPr lang="en-US" sz="2400" dirty="0">
                  <a:solidFill>
                    <a:srgbClr val="D303CA"/>
                  </a:solidFill>
                  <a:latin typeface="Calibri" pitchFamily="34" charset="0"/>
                </a:rPr>
                <a:t>(</a:t>
              </a:r>
              <a:r>
                <a:rPr lang="en-US" sz="2400" i="1" dirty="0">
                  <a:solidFill>
                    <a:srgbClr val="D303CA"/>
                  </a:solidFill>
                  <a:latin typeface="Calibri" pitchFamily="34" charset="0"/>
                </a:rPr>
                <a:t>s</a:t>
              </a:r>
              <a:r>
                <a:rPr lang="en-US" sz="2400" dirty="0">
                  <a:solidFill>
                    <a:srgbClr val="D303CA"/>
                  </a:solidFill>
                  <a:latin typeface="Calibri" pitchFamily="34" charset="0"/>
                </a:rPr>
                <a:t>) =      max      </a:t>
              </a:r>
              <a:r>
                <a:rPr lang="en-US" sz="2400" i="1" dirty="0">
                  <a:solidFill>
                    <a:srgbClr val="D303CA"/>
                  </a:solidFill>
                  <a:latin typeface="Calibri" pitchFamily="34" charset="0"/>
                </a:rPr>
                <a:t>V</a:t>
              </a:r>
              <a:r>
                <a:rPr lang="en-US" sz="2400" dirty="0">
                  <a:solidFill>
                    <a:srgbClr val="D303CA"/>
                  </a:solidFill>
                  <a:latin typeface="Calibri" pitchFamily="34" charset="0"/>
                </a:rPr>
                <a:t>(</a:t>
              </a:r>
              <a:r>
                <a:rPr lang="en-US" sz="2400" i="1" dirty="0">
                  <a:solidFill>
                    <a:srgbClr val="D303CA"/>
                  </a:solidFill>
                  <a:latin typeface="Calibri" pitchFamily="34" charset="0"/>
                </a:rPr>
                <a:t>s’</a:t>
              </a:r>
              <a:r>
                <a:rPr lang="en-US" sz="2400" dirty="0">
                  <a:solidFill>
                    <a:srgbClr val="D303CA"/>
                  </a:solidFill>
                  <a:latin typeface="Calibri" pitchFamily="34" charset="0"/>
                </a:rPr>
                <a:t>)</a:t>
              </a:r>
              <a:endParaRPr lang="en-US" sz="2400" dirty="0">
                <a:latin typeface="Calibri" pitchFamily="34" charset="0"/>
              </a:endParaRPr>
            </a:p>
          </p:txBody>
        </p:sp>
        <p:sp>
          <p:nvSpPr>
            <p:cNvPr id="89" name="TextBox 88"/>
            <p:cNvSpPr txBox="1"/>
            <p:nvPr/>
          </p:nvSpPr>
          <p:spPr>
            <a:xfrm>
              <a:off x="9348991" y="2133600"/>
              <a:ext cx="1700739" cy="307777"/>
            </a:xfrm>
            <a:prstGeom prst="rect">
              <a:avLst/>
            </a:prstGeom>
            <a:noFill/>
          </p:spPr>
          <p:txBody>
            <a:bodyPr wrap="none" rtlCol="0">
              <a:spAutoFit/>
            </a:bodyPr>
            <a:lstStyle/>
            <a:p>
              <a:r>
                <a:rPr lang="en-US" sz="1400" i="1" dirty="0">
                  <a:solidFill>
                    <a:srgbClr val="D303CA"/>
                  </a:solidFill>
                </a:rPr>
                <a:t>s</a:t>
              </a:r>
              <a:r>
                <a:rPr lang="en-US" sz="1400" dirty="0">
                  <a:solidFill>
                    <a:srgbClr val="D303CA"/>
                  </a:solidFill>
                </a:rPr>
                <a:t>’ </a:t>
              </a:r>
              <a:r>
                <a:rPr lang="en-US" sz="1400" dirty="0">
                  <a:solidFill>
                    <a:srgbClr val="D303CA"/>
                  </a:solidFill>
                  <a:sym typeface="Symbol"/>
                </a:rPr>
                <a:t></a:t>
              </a:r>
              <a:r>
                <a:rPr lang="en-US" sz="1400" dirty="0">
                  <a:solidFill>
                    <a:srgbClr val="D303CA"/>
                  </a:solidFill>
                </a:rPr>
                <a:t>  successors(</a:t>
              </a:r>
              <a:r>
                <a:rPr lang="en-US" sz="1400" i="1" dirty="0">
                  <a:solidFill>
                    <a:srgbClr val="D303CA"/>
                  </a:solidFill>
                </a:rPr>
                <a:t>s</a:t>
              </a:r>
              <a:r>
                <a:rPr lang="en-US" sz="1400" dirty="0">
                  <a:solidFill>
                    <a:srgbClr val="D303CA"/>
                  </a:solidFill>
                </a:rPr>
                <a:t>)</a:t>
              </a:r>
            </a:p>
          </p:txBody>
        </p:sp>
      </p:grpSp>
      <p:sp>
        <p:nvSpPr>
          <p:cNvPr id="91" name="TextBox 90"/>
          <p:cNvSpPr txBox="1"/>
          <p:nvPr/>
        </p:nvSpPr>
        <p:spPr>
          <a:xfrm>
            <a:off x="4800600" y="5486400"/>
            <a:ext cx="2819400" cy="830997"/>
          </a:xfrm>
          <a:prstGeom prst="rect">
            <a:avLst/>
          </a:prstGeom>
          <a:noFill/>
        </p:spPr>
        <p:txBody>
          <a:bodyPr wrap="square" rtlCol="0">
            <a:spAutoFit/>
          </a:bodyPr>
          <a:lstStyle/>
          <a:p>
            <a:r>
              <a:rPr lang="en-US" sz="2400" dirty="0">
                <a:latin typeface="Calibri" pitchFamily="34" charset="0"/>
              </a:rPr>
              <a:t>Terminal States:</a:t>
            </a:r>
          </a:p>
          <a:p>
            <a:r>
              <a:rPr lang="en-US" sz="2400" i="1" dirty="0">
                <a:solidFill>
                  <a:srgbClr val="D303CA"/>
                </a:solidFill>
                <a:latin typeface="Calibri" pitchFamily="34" charset="0"/>
              </a:rPr>
              <a:t>V</a:t>
            </a:r>
            <a:r>
              <a:rPr lang="en-US" sz="2400" dirty="0">
                <a:solidFill>
                  <a:srgbClr val="D303CA"/>
                </a:solidFill>
                <a:latin typeface="Calibri" pitchFamily="34" charset="0"/>
              </a:rPr>
              <a:t>(</a:t>
            </a:r>
            <a:r>
              <a:rPr lang="en-US" sz="2400" i="1" dirty="0">
                <a:solidFill>
                  <a:srgbClr val="D303CA"/>
                </a:solidFill>
                <a:latin typeface="Calibri" pitchFamily="34" charset="0"/>
              </a:rPr>
              <a:t>s</a:t>
            </a:r>
            <a:r>
              <a:rPr lang="en-US" sz="2400" dirty="0">
                <a:solidFill>
                  <a:srgbClr val="D303CA"/>
                </a:solidFill>
                <a:latin typeface="Calibri" pitchFamily="34" charset="0"/>
              </a:rPr>
              <a:t>) = </a:t>
            </a:r>
            <a:r>
              <a:rPr lang="en-US" sz="2400" dirty="0">
                <a:latin typeface="Calibri" pitchFamily="34" charset="0"/>
              </a:rPr>
              <a:t>known</a:t>
            </a:r>
          </a:p>
        </p:txBody>
      </p:sp>
      <p:grpSp>
        <p:nvGrpSpPr>
          <p:cNvPr id="94" name="Group 93"/>
          <p:cNvGrpSpPr/>
          <p:nvPr/>
        </p:nvGrpSpPr>
        <p:grpSpPr>
          <a:xfrm>
            <a:off x="7010400" y="1295400"/>
            <a:ext cx="5181600" cy="993577"/>
            <a:chOff x="8534400" y="1447800"/>
            <a:chExt cx="4648200" cy="993577"/>
          </a:xfrm>
        </p:grpSpPr>
        <p:sp>
          <p:nvSpPr>
            <p:cNvPr id="95" name="TextBox 94"/>
            <p:cNvSpPr txBox="1"/>
            <p:nvPr/>
          </p:nvSpPr>
          <p:spPr>
            <a:xfrm>
              <a:off x="8534400" y="1447800"/>
              <a:ext cx="4648200" cy="830997"/>
            </a:xfrm>
            <a:prstGeom prst="rect">
              <a:avLst/>
            </a:prstGeom>
            <a:noFill/>
          </p:spPr>
          <p:txBody>
            <a:bodyPr wrap="square" rtlCol="0">
              <a:spAutoFit/>
            </a:bodyPr>
            <a:lstStyle/>
            <a:p>
              <a:r>
                <a:rPr lang="en-US" sz="2400" dirty="0">
                  <a:solidFill>
                    <a:srgbClr val="FF0000"/>
                  </a:solidFill>
                  <a:latin typeface="Calibri" pitchFamily="34" charset="0"/>
                </a:rPr>
                <a:t>MIN nodes: under Opponent’s control</a:t>
              </a:r>
            </a:p>
            <a:p>
              <a:r>
                <a:rPr lang="en-US" sz="2400" i="1" dirty="0">
                  <a:solidFill>
                    <a:srgbClr val="D303CA"/>
                  </a:solidFill>
                  <a:latin typeface="Calibri" pitchFamily="34" charset="0"/>
                </a:rPr>
                <a:t>V</a:t>
              </a:r>
              <a:r>
                <a:rPr lang="en-US" sz="2400" dirty="0">
                  <a:solidFill>
                    <a:srgbClr val="D303CA"/>
                  </a:solidFill>
                  <a:latin typeface="Calibri" pitchFamily="34" charset="0"/>
                </a:rPr>
                <a:t>(</a:t>
              </a:r>
              <a:r>
                <a:rPr lang="en-US" sz="2400" i="1" dirty="0">
                  <a:solidFill>
                    <a:srgbClr val="D303CA"/>
                  </a:solidFill>
                  <a:latin typeface="Calibri" pitchFamily="34" charset="0"/>
                </a:rPr>
                <a:t>s</a:t>
              </a:r>
              <a:r>
                <a:rPr lang="en-US" sz="2400" dirty="0">
                  <a:solidFill>
                    <a:srgbClr val="D303CA"/>
                  </a:solidFill>
                  <a:latin typeface="Calibri" pitchFamily="34" charset="0"/>
                </a:rPr>
                <a:t>) =      min      </a:t>
              </a:r>
              <a:r>
                <a:rPr lang="en-US" sz="2400" i="1" dirty="0">
                  <a:solidFill>
                    <a:srgbClr val="D303CA"/>
                  </a:solidFill>
                  <a:latin typeface="Calibri" pitchFamily="34" charset="0"/>
                </a:rPr>
                <a:t>V</a:t>
              </a:r>
              <a:r>
                <a:rPr lang="en-US" sz="2400" dirty="0">
                  <a:solidFill>
                    <a:srgbClr val="D303CA"/>
                  </a:solidFill>
                  <a:latin typeface="Calibri" pitchFamily="34" charset="0"/>
                </a:rPr>
                <a:t>(</a:t>
              </a:r>
              <a:r>
                <a:rPr lang="en-US" sz="2400" i="1" dirty="0">
                  <a:solidFill>
                    <a:srgbClr val="D303CA"/>
                  </a:solidFill>
                  <a:latin typeface="Calibri" pitchFamily="34" charset="0"/>
                </a:rPr>
                <a:t>s’</a:t>
              </a:r>
              <a:r>
                <a:rPr lang="en-US" sz="2400" dirty="0">
                  <a:solidFill>
                    <a:srgbClr val="D303CA"/>
                  </a:solidFill>
                  <a:latin typeface="Calibri" pitchFamily="34" charset="0"/>
                </a:rPr>
                <a:t>)</a:t>
              </a:r>
              <a:endParaRPr lang="en-US" sz="2400" dirty="0">
                <a:latin typeface="Calibri" pitchFamily="34" charset="0"/>
              </a:endParaRPr>
            </a:p>
          </p:txBody>
        </p:sp>
        <p:sp>
          <p:nvSpPr>
            <p:cNvPr id="96" name="TextBox 95"/>
            <p:cNvSpPr txBox="1"/>
            <p:nvPr/>
          </p:nvSpPr>
          <p:spPr>
            <a:xfrm>
              <a:off x="9348991" y="2133600"/>
              <a:ext cx="1700739" cy="307777"/>
            </a:xfrm>
            <a:prstGeom prst="rect">
              <a:avLst/>
            </a:prstGeom>
            <a:noFill/>
          </p:spPr>
          <p:txBody>
            <a:bodyPr wrap="none" rtlCol="0">
              <a:spAutoFit/>
            </a:bodyPr>
            <a:lstStyle/>
            <a:p>
              <a:r>
                <a:rPr lang="en-US" sz="1400" i="1" dirty="0">
                  <a:solidFill>
                    <a:srgbClr val="D303CA"/>
                  </a:solidFill>
                </a:rPr>
                <a:t>s</a:t>
              </a:r>
              <a:r>
                <a:rPr lang="en-US" sz="1400" dirty="0">
                  <a:solidFill>
                    <a:srgbClr val="D303CA"/>
                  </a:solidFill>
                </a:rPr>
                <a:t>’ </a:t>
              </a:r>
              <a:r>
                <a:rPr lang="en-US" sz="1400" dirty="0">
                  <a:solidFill>
                    <a:srgbClr val="D303CA"/>
                  </a:solidFill>
                  <a:sym typeface="Symbol"/>
                </a:rPr>
                <a:t></a:t>
              </a:r>
              <a:r>
                <a:rPr lang="en-US" sz="1400" dirty="0">
                  <a:solidFill>
                    <a:srgbClr val="D303CA"/>
                  </a:solidFill>
                </a:rPr>
                <a:t>  successors(</a:t>
              </a:r>
              <a:r>
                <a:rPr lang="en-US" sz="1400" i="1" dirty="0">
                  <a:solidFill>
                    <a:srgbClr val="D303CA"/>
                  </a:solidFill>
                </a:rPr>
                <a:t>s</a:t>
              </a:r>
              <a:r>
                <a:rPr lang="en-US" sz="1400" dirty="0">
                  <a:solidFill>
                    <a:srgbClr val="D303CA"/>
                  </a:solidFill>
                </a:rPr>
                <a:t>)</a:t>
              </a:r>
            </a:p>
          </p:txBody>
        </p:sp>
      </p:grpSp>
      <p:sp>
        <p:nvSpPr>
          <p:cNvPr id="4" name="Slide Number Placeholder 3">
            <a:extLst>
              <a:ext uri="{FF2B5EF4-FFF2-40B4-BE49-F238E27FC236}">
                <a16:creationId xmlns:a16="http://schemas.microsoft.com/office/drawing/2014/main" id="{A369DFC0-A27A-9148-B6C1-EA53BA129966}"/>
              </a:ext>
            </a:extLst>
          </p:cNvPr>
          <p:cNvSpPr>
            <a:spLocks noGrp="1"/>
          </p:cNvSpPr>
          <p:nvPr>
            <p:ph type="sldNum" sz="quarter" idx="12"/>
          </p:nvPr>
        </p:nvSpPr>
        <p:spPr/>
        <p:txBody>
          <a:bodyPr/>
          <a:lstStyle/>
          <a:p>
            <a:pPr>
              <a:defRPr/>
            </a:pPr>
            <a:fld id="{8E81798C-0F99-461B-869F-8FC2E08F7ABC}" type="slidenum">
              <a:rPr lang="en-US" smtClean="0"/>
              <a:pPr>
                <a:defRPr/>
              </a:pPr>
              <a:t>12</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90" grpId="0" animBg="1"/>
      <p:bldP spid="74" grpId="0" animBg="1"/>
      <p:bldP spid="75" grpId="0" animBg="1"/>
      <p:bldP spid="76" grpId="0" animBg="1"/>
      <p:bldP spid="3" grpId="0" animBg="1"/>
      <p:bldP spid="9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6406F-8E34-004F-9209-3CB491B7CA8D}"/>
              </a:ext>
            </a:extLst>
          </p:cNvPr>
          <p:cNvSpPr>
            <a:spLocks noGrp="1"/>
          </p:cNvSpPr>
          <p:nvPr>
            <p:ph type="title"/>
          </p:nvPr>
        </p:nvSpPr>
        <p:spPr/>
        <p:txBody>
          <a:bodyPr/>
          <a:lstStyle/>
          <a:p>
            <a:r>
              <a:rPr lang="en-US" dirty="0"/>
              <a:t>Minimax algorithm</a:t>
            </a:r>
          </a:p>
        </p:txBody>
      </p:sp>
      <p:sp>
        <p:nvSpPr>
          <p:cNvPr id="3" name="Content Placeholder 2">
            <a:extLst>
              <a:ext uri="{FF2B5EF4-FFF2-40B4-BE49-F238E27FC236}">
                <a16:creationId xmlns:a16="http://schemas.microsoft.com/office/drawing/2014/main" id="{A18E44D4-059B-3F44-88AB-314E97FA689A}"/>
              </a:ext>
            </a:extLst>
          </p:cNvPr>
          <p:cNvSpPr>
            <a:spLocks noGrp="1"/>
          </p:cNvSpPr>
          <p:nvPr>
            <p:ph idx="1"/>
          </p:nvPr>
        </p:nvSpPr>
        <p:spPr/>
        <p:txBody>
          <a:bodyPr/>
          <a:lstStyle/>
          <a:p>
            <a:r>
              <a:rPr lang="en-US" dirty="0"/>
              <a:t>Choose action leading to state with best </a:t>
            </a:r>
            <a:r>
              <a:rPr lang="en-US" b="1" i="1" dirty="0"/>
              <a:t>minimax value</a:t>
            </a:r>
          </a:p>
          <a:p>
            <a:r>
              <a:rPr lang="en-US" dirty="0"/>
              <a:t>Assumes all future moves will be optimal</a:t>
            </a:r>
          </a:p>
          <a:p>
            <a:r>
              <a:rPr lang="en-US" dirty="0"/>
              <a:t>=&gt; rational against a rational player</a:t>
            </a:r>
          </a:p>
        </p:txBody>
      </p:sp>
      <p:sp>
        <p:nvSpPr>
          <p:cNvPr id="4" name="Slide Number Placeholder 3">
            <a:extLst>
              <a:ext uri="{FF2B5EF4-FFF2-40B4-BE49-F238E27FC236}">
                <a16:creationId xmlns:a16="http://schemas.microsoft.com/office/drawing/2014/main" id="{54A0B951-0D39-2F4C-8803-9DB584907AF8}"/>
              </a:ext>
            </a:extLst>
          </p:cNvPr>
          <p:cNvSpPr>
            <a:spLocks noGrp="1"/>
          </p:cNvSpPr>
          <p:nvPr>
            <p:ph type="sldNum" sz="quarter" idx="12"/>
          </p:nvPr>
        </p:nvSpPr>
        <p:spPr/>
        <p:txBody>
          <a:bodyPr/>
          <a:lstStyle/>
          <a:p>
            <a:pPr>
              <a:defRPr/>
            </a:pPr>
            <a:fld id="{8E81798C-0F99-461B-869F-8FC2E08F7ABC}" type="slidenum">
              <a:rPr lang="en-US" smtClean="0"/>
              <a:pPr>
                <a:defRPr/>
              </a:pPr>
              <a:t>13</a:t>
            </a:fld>
            <a:endParaRPr lang="en-US" dirty="0"/>
          </a:p>
        </p:txBody>
      </p:sp>
    </p:spTree>
    <p:extLst>
      <p:ext uri="{BB962C8B-B14F-4D97-AF65-F5344CB8AC3E}">
        <p14:creationId xmlns:p14="http://schemas.microsoft.com/office/powerpoint/2010/main" val="838119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dirty="0"/>
              <a:t>Implementation</a:t>
            </a:r>
          </a:p>
        </p:txBody>
      </p:sp>
      <p:grpSp>
        <p:nvGrpSpPr>
          <p:cNvPr id="3" name="Group 2"/>
          <p:cNvGrpSpPr/>
          <p:nvPr/>
        </p:nvGrpSpPr>
        <p:grpSpPr>
          <a:xfrm>
            <a:off x="914400" y="3733800"/>
            <a:ext cx="10668000" cy="2590800"/>
            <a:chOff x="6111574" y="1981200"/>
            <a:chExt cx="5684409" cy="2590800"/>
          </a:xfrm>
          <a:solidFill>
            <a:srgbClr val="C198E0"/>
          </a:solidFill>
        </p:grpSpPr>
        <p:sp>
          <p:nvSpPr>
            <p:cNvPr id="12" name="Rounded Rectangle 11"/>
            <p:cNvSpPr/>
            <p:nvPr/>
          </p:nvSpPr>
          <p:spPr>
            <a:xfrm>
              <a:off x="6111574" y="1981200"/>
              <a:ext cx="5467351" cy="2590800"/>
            </a:xfrm>
            <a:prstGeom prst="roundRect">
              <a:avLst/>
            </a:prstGeom>
            <a:solidFill>
              <a:srgbClr val="F4E8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p:cNvSpPr txBox="1">
              <a:spLocks/>
            </p:cNvSpPr>
            <p:nvPr/>
          </p:nvSpPr>
          <p:spPr bwMode="auto">
            <a:xfrm>
              <a:off x="6233383" y="2209800"/>
              <a:ext cx="55626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indent="-342882">
                <a:lnSpc>
                  <a:spcPct val="80000"/>
                </a:lnSpc>
                <a:spcBef>
                  <a:spcPts val="1200"/>
                </a:spcBef>
                <a:buClr>
                  <a:schemeClr val="accent2"/>
                </a:buClr>
                <a:defRPr/>
              </a:pPr>
              <a:r>
                <a:rPr lang="en-US" sz="2400" kern="0" dirty="0">
                  <a:solidFill>
                    <a:srgbClr val="BD00B0"/>
                  </a:solidFill>
                  <a:latin typeface="Calibri" pitchFamily="34" charset="0"/>
                </a:rPr>
                <a:t>function</a:t>
              </a:r>
              <a:r>
                <a:rPr kumimoji="0" lang="en-US" sz="2400" b="0" i="0" u="none" strike="noStrike" kern="0" cap="none" spc="0" normalizeH="0" baseline="0" noProof="0" dirty="0">
                  <a:ln>
                    <a:noFill/>
                  </a:ln>
                  <a:solidFill>
                    <a:srgbClr val="C00000"/>
                  </a:solidFill>
                  <a:effectLst/>
                  <a:uLnTx/>
                  <a:uFillTx/>
                  <a:latin typeface="Calibri" pitchFamily="34" charset="0"/>
                  <a:ea typeface="+mn-ea"/>
                  <a:cs typeface="+mn-cs"/>
                </a:rPr>
                <a:t> </a:t>
              </a:r>
              <a:r>
                <a:rPr lang="en-US" sz="2400" kern="0" dirty="0" err="1">
                  <a:solidFill>
                    <a:srgbClr val="9B01FF"/>
                  </a:solidFill>
                  <a:latin typeface="Calibri"/>
                  <a:cs typeface="Calibri"/>
                </a:rPr>
                <a:t>minimax_value</a:t>
              </a:r>
              <a:r>
                <a:rPr lang="en-US" sz="2400" kern="0" dirty="0">
                  <a:solidFill>
                    <a:srgbClr val="9B01FF"/>
                  </a:solidFill>
                  <a:latin typeface="Calibri"/>
                  <a:cs typeface="Calibri"/>
                </a:rPr>
                <a:t>(s) </a:t>
              </a:r>
              <a:r>
                <a:rPr kumimoji="0" lang="en-US" sz="2400" b="0" i="0" u="none" strike="noStrike" kern="0" cap="none" spc="0" normalizeH="0" noProof="0" dirty="0">
                  <a:ln>
                    <a:noFill/>
                  </a:ln>
                  <a:solidFill>
                    <a:srgbClr val="BD00B0"/>
                  </a:solidFill>
                  <a:effectLst/>
                  <a:uLnTx/>
                  <a:uFillTx/>
                  <a:latin typeface="Calibri" pitchFamily="34" charset="0"/>
                  <a:ea typeface="+mn-ea"/>
                  <a:cs typeface="+mn-cs"/>
                </a:rPr>
                <a:t>returns</a:t>
              </a:r>
              <a:r>
                <a:rPr kumimoji="0" lang="en-US" sz="2400" b="0" i="0" u="none" strike="noStrike" kern="0" cap="none" spc="0" normalizeH="0" noProof="0" dirty="0">
                  <a:ln>
                    <a:noFill/>
                  </a:ln>
                  <a:solidFill>
                    <a:srgbClr val="C00000"/>
                  </a:solidFill>
                  <a:effectLst/>
                  <a:uLnTx/>
                  <a:uFillTx/>
                  <a:latin typeface="Calibri" pitchFamily="34" charset="0"/>
                  <a:ea typeface="+mn-ea"/>
                  <a:cs typeface="+mn-cs"/>
                </a:rPr>
                <a:t> </a:t>
              </a:r>
              <a:r>
                <a:rPr kumimoji="0" lang="en-US" sz="2400" b="0" i="0" u="none" strike="noStrike" kern="0" cap="none" spc="0" normalizeH="0" noProof="0" dirty="0">
                  <a:ln>
                    <a:noFill/>
                  </a:ln>
                  <a:solidFill>
                    <a:srgbClr val="9B01FF"/>
                  </a:solidFill>
                  <a:effectLst/>
                  <a:uLnTx/>
                  <a:uFillTx/>
                  <a:latin typeface="Calibri" pitchFamily="34" charset="0"/>
                  <a:ea typeface="+mn-ea"/>
                  <a:cs typeface="+mn-cs"/>
                </a:rPr>
                <a:t>a value</a:t>
              </a:r>
              <a:endParaRPr kumimoji="0" lang="en-US" sz="2400" b="0" i="0" u="none" strike="noStrike" kern="0" cap="none" spc="0" normalizeH="0" baseline="0" noProof="0" dirty="0">
                <a:ln>
                  <a:noFill/>
                </a:ln>
                <a:solidFill>
                  <a:srgbClr val="9B01FF"/>
                </a:solidFill>
                <a:effectLst/>
                <a:uLnTx/>
                <a:uFillTx/>
                <a:latin typeface="Calibri" pitchFamily="34" charset="0"/>
                <a:ea typeface="+mn-ea"/>
                <a:cs typeface="+mn-cs"/>
              </a:endParaRPr>
            </a:p>
            <a:p>
              <a:pPr marL="742913" lvl="1" indent="-285737">
                <a:lnSpc>
                  <a:spcPct val="80000"/>
                </a:lnSpc>
                <a:spcBef>
                  <a:spcPct val="20000"/>
                </a:spcBef>
                <a:buClr>
                  <a:schemeClr val="tx1"/>
                </a:buClr>
                <a:defRPr/>
              </a:pPr>
              <a:r>
                <a:rPr lang="en-US" sz="2400" kern="0" dirty="0">
                  <a:solidFill>
                    <a:srgbClr val="BD00B0"/>
                  </a:solidFill>
                  <a:latin typeface="Calibri"/>
                  <a:cs typeface="Calibri"/>
                </a:rPr>
                <a:t>if</a:t>
              </a:r>
              <a:r>
                <a:rPr lang="en-US" sz="2400" kern="0" dirty="0">
                  <a:latin typeface="Calibri"/>
                  <a:cs typeface="Calibri"/>
                </a:rPr>
                <a:t> Terminal-Test(s) </a:t>
              </a:r>
              <a:r>
                <a:rPr lang="en-US" sz="2400" kern="0" dirty="0">
                  <a:solidFill>
                    <a:srgbClr val="BD00B0"/>
                  </a:solidFill>
                  <a:latin typeface="Calibri"/>
                  <a:cs typeface="Calibri"/>
                </a:rPr>
                <a:t>then return</a:t>
              </a:r>
              <a:r>
                <a:rPr lang="en-US" sz="2400" kern="0" dirty="0">
                  <a:latin typeface="Calibri"/>
                  <a:cs typeface="Calibri"/>
                </a:rPr>
                <a:t> Utility(s)</a:t>
              </a:r>
            </a:p>
            <a:p>
              <a:pPr marL="742913" lvl="1" indent="-285737">
                <a:lnSpc>
                  <a:spcPct val="80000"/>
                </a:lnSpc>
                <a:spcBef>
                  <a:spcPct val="20000"/>
                </a:spcBef>
                <a:buClr>
                  <a:schemeClr val="tx1"/>
                </a:buClr>
                <a:defRPr/>
              </a:pPr>
              <a:r>
                <a:rPr lang="en-US" sz="2400" kern="0" dirty="0">
                  <a:solidFill>
                    <a:srgbClr val="BD00B0"/>
                  </a:solidFill>
                  <a:latin typeface="Calibri"/>
                  <a:cs typeface="Calibri"/>
                </a:rPr>
                <a:t>if</a:t>
              </a:r>
              <a:r>
                <a:rPr lang="en-US" sz="2400" kern="0" dirty="0">
                  <a:latin typeface="Calibri"/>
                  <a:cs typeface="Calibri"/>
                </a:rPr>
                <a:t> Player(s) = </a:t>
              </a:r>
              <a:r>
                <a:rPr lang="en-US" sz="2400" kern="0" dirty="0">
                  <a:solidFill>
                    <a:srgbClr val="0000FF"/>
                  </a:solidFill>
                  <a:latin typeface="Calibri"/>
                  <a:cs typeface="Calibri"/>
                </a:rPr>
                <a:t>MAX</a:t>
              </a:r>
              <a:r>
                <a:rPr lang="en-US" sz="2400" kern="0" dirty="0">
                  <a:latin typeface="Calibri"/>
                  <a:cs typeface="Calibri"/>
                </a:rPr>
                <a:t> </a:t>
              </a:r>
              <a:r>
                <a:rPr lang="en-US" sz="2400" kern="0" dirty="0">
                  <a:solidFill>
                    <a:srgbClr val="BD00B0"/>
                  </a:solidFill>
                  <a:latin typeface="Calibri"/>
                  <a:cs typeface="Calibri"/>
                </a:rPr>
                <a:t>then return </a:t>
              </a:r>
              <a:r>
                <a:rPr lang="en-US" sz="2400" kern="0" dirty="0" err="1">
                  <a:solidFill>
                    <a:srgbClr val="0000FF"/>
                  </a:solidFill>
                  <a:latin typeface="Calibri"/>
                  <a:cs typeface="Calibri"/>
                </a:rPr>
                <a:t>max</a:t>
              </a:r>
              <a:r>
                <a:rPr lang="en-US" sz="2400" kern="0" baseline="-25000" dirty="0" err="1">
                  <a:latin typeface="Calibri"/>
                  <a:cs typeface="Calibri"/>
                </a:rPr>
                <a:t>a</a:t>
              </a:r>
              <a:r>
                <a:rPr lang="en-US" sz="2400" kern="0" baseline="-25000" dirty="0">
                  <a:latin typeface="Calibri"/>
                  <a:cs typeface="Calibri"/>
                </a:rPr>
                <a:t> in Actions(s) </a:t>
              </a:r>
              <a:r>
                <a:rPr lang="en-US" sz="2400" kern="0" dirty="0" err="1">
                  <a:solidFill>
                    <a:srgbClr val="9B01FF"/>
                  </a:solidFill>
                  <a:latin typeface="Calibri"/>
                  <a:cs typeface="Calibri"/>
                </a:rPr>
                <a:t>minimax_value</a:t>
              </a:r>
              <a:r>
                <a:rPr lang="en-US" sz="2400" kern="0" dirty="0">
                  <a:solidFill>
                    <a:srgbClr val="9B01FF"/>
                  </a:solidFill>
                  <a:latin typeface="Calibri"/>
                  <a:cs typeface="Calibri"/>
                </a:rPr>
                <a:t>(Result(</a:t>
              </a:r>
              <a:r>
                <a:rPr lang="en-US" sz="2400" kern="0" dirty="0" err="1">
                  <a:solidFill>
                    <a:srgbClr val="9B01FF"/>
                  </a:solidFill>
                  <a:latin typeface="Calibri"/>
                  <a:cs typeface="Calibri"/>
                </a:rPr>
                <a:t>s,a</a:t>
              </a:r>
              <a:r>
                <a:rPr lang="en-US" sz="2400" kern="0" dirty="0">
                  <a:solidFill>
                    <a:srgbClr val="9B01FF"/>
                  </a:solidFill>
                  <a:latin typeface="Calibri"/>
                  <a:cs typeface="Calibri"/>
                </a:rPr>
                <a:t>))</a:t>
              </a:r>
            </a:p>
            <a:p>
              <a:pPr marL="742913" lvl="1" indent="-285737">
                <a:lnSpc>
                  <a:spcPct val="80000"/>
                </a:lnSpc>
                <a:spcBef>
                  <a:spcPct val="20000"/>
                </a:spcBef>
                <a:buClr>
                  <a:schemeClr val="tx1"/>
                </a:buClr>
                <a:defRPr/>
              </a:pPr>
              <a:r>
                <a:rPr lang="en-US" sz="2400" kern="0" dirty="0">
                  <a:solidFill>
                    <a:srgbClr val="BD00B0"/>
                  </a:solidFill>
                  <a:latin typeface="Calibri"/>
                  <a:cs typeface="Calibri"/>
                </a:rPr>
                <a:t>if</a:t>
              </a:r>
              <a:r>
                <a:rPr lang="en-US" sz="2400" kern="0" dirty="0">
                  <a:latin typeface="Calibri"/>
                  <a:cs typeface="Calibri"/>
                </a:rPr>
                <a:t> Player(s) = </a:t>
              </a:r>
              <a:r>
                <a:rPr lang="en-US" sz="2400" kern="0" dirty="0">
                  <a:solidFill>
                    <a:srgbClr val="FF0000"/>
                  </a:solidFill>
                  <a:latin typeface="Calibri"/>
                  <a:cs typeface="Calibri"/>
                </a:rPr>
                <a:t>MIN</a:t>
              </a:r>
              <a:r>
                <a:rPr lang="en-US" sz="2400" kern="0" dirty="0">
                  <a:latin typeface="Calibri"/>
                  <a:cs typeface="Calibri"/>
                </a:rPr>
                <a:t> </a:t>
              </a:r>
              <a:r>
                <a:rPr lang="en-US" sz="2400" kern="0" dirty="0">
                  <a:solidFill>
                    <a:srgbClr val="BD00B0"/>
                  </a:solidFill>
                  <a:latin typeface="Calibri"/>
                  <a:cs typeface="Calibri"/>
                </a:rPr>
                <a:t>then return </a:t>
              </a:r>
              <a:r>
                <a:rPr lang="en-US" sz="2400" kern="0" dirty="0">
                  <a:solidFill>
                    <a:srgbClr val="FF0000"/>
                  </a:solidFill>
                  <a:latin typeface="Calibri"/>
                  <a:cs typeface="Calibri"/>
                </a:rPr>
                <a:t>min</a:t>
              </a:r>
              <a:r>
                <a:rPr lang="en-US" sz="2400" kern="0" baseline="-25000" dirty="0">
                  <a:latin typeface="Calibri"/>
                  <a:cs typeface="Calibri"/>
                </a:rPr>
                <a:t>a in Actions(s) </a:t>
              </a:r>
              <a:r>
                <a:rPr lang="en-US" sz="2400" kern="0" dirty="0" err="1">
                  <a:solidFill>
                    <a:srgbClr val="9B01FF"/>
                  </a:solidFill>
                  <a:latin typeface="Calibri"/>
                  <a:cs typeface="Calibri"/>
                </a:rPr>
                <a:t>minimax_value</a:t>
              </a:r>
              <a:r>
                <a:rPr lang="en-US" sz="2400" kern="0" dirty="0">
                  <a:solidFill>
                    <a:srgbClr val="9B01FF"/>
                  </a:solidFill>
                  <a:latin typeface="Calibri"/>
                  <a:cs typeface="Calibri"/>
                </a:rPr>
                <a:t>(Result(</a:t>
              </a:r>
              <a:r>
                <a:rPr lang="en-US" sz="2400" kern="0" dirty="0" err="1">
                  <a:solidFill>
                    <a:srgbClr val="9B01FF"/>
                  </a:solidFill>
                  <a:latin typeface="Calibri"/>
                  <a:cs typeface="Calibri"/>
                </a:rPr>
                <a:t>s,a</a:t>
              </a:r>
              <a:r>
                <a:rPr lang="en-US" sz="2400" kern="0" dirty="0">
                  <a:solidFill>
                    <a:srgbClr val="9B01FF"/>
                  </a:solidFill>
                  <a:latin typeface="Calibri"/>
                  <a:cs typeface="Calibri"/>
                </a:rPr>
                <a:t>))</a:t>
              </a:r>
            </a:p>
            <a:p>
              <a:pPr marL="742913" lvl="1" indent="-285737">
                <a:lnSpc>
                  <a:spcPct val="80000"/>
                </a:lnSpc>
                <a:spcBef>
                  <a:spcPct val="20000"/>
                </a:spcBef>
                <a:buClr>
                  <a:schemeClr val="tx1"/>
                </a:buClr>
                <a:defRPr/>
              </a:pPr>
              <a:endParaRPr lang="en-US" sz="2400" kern="0" dirty="0">
                <a:solidFill>
                  <a:srgbClr val="9B01FF"/>
                </a:solidFill>
                <a:latin typeface="Calibri"/>
                <a:cs typeface="Calibri"/>
              </a:endParaRPr>
            </a:p>
          </p:txBody>
        </p:sp>
      </p:grpSp>
      <p:sp>
        <p:nvSpPr>
          <p:cNvPr id="15" name="Rounded Rectangle 14"/>
          <p:cNvSpPr/>
          <p:nvPr/>
        </p:nvSpPr>
        <p:spPr>
          <a:xfrm>
            <a:off x="2438400" y="1524000"/>
            <a:ext cx="6934200" cy="16764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p:cNvSpPr txBox="1">
            <a:spLocks/>
          </p:cNvSpPr>
          <p:nvPr/>
        </p:nvSpPr>
        <p:spPr bwMode="auto">
          <a:xfrm>
            <a:off x="2514600" y="1600200"/>
            <a:ext cx="6629400" cy="1524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lang="en-US" sz="2400" kern="0" dirty="0">
                <a:solidFill>
                  <a:srgbClr val="BD00B0"/>
                </a:solidFill>
                <a:latin typeface="Calibri"/>
                <a:cs typeface="Calibri"/>
              </a:rPr>
              <a:t>function</a:t>
            </a:r>
            <a:r>
              <a:rPr kumimoji="0" lang="en-US" sz="2400" b="0" i="0" u="none" strike="noStrike" kern="0" cap="none" spc="0" normalizeH="0" baseline="0" noProof="0" dirty="0">
                <a:ln>
                  <a:noFill/>
                </a:ln>
                <a:effectLst/>
                <a:uLnTx/>
                <a:uFillTx/>
                <a:latin typeface="Calibri"/>
                <a:cs typeface="Calibri"/>
              </a:rPr>
              <a:t> </a:t>
            </a:r>
            <a:r>
              <a:rPr kumimoji="0" lang="en-US" sz="2400" b="0" i="0" u="none" strike="noStrike" kern="0" cap="none" spc="0" normalizeH="0" baseline="0" noProof="0" dirty="0">
                <a:ln>
                  <a:noFill/>
                </a:ln>
                <a:solidFill>
                  <a:srgbClr val="0000FF"/>
                </a:solidFill>
                <a:effectLst/>
                <a:uLnTx/>
                <a:uFillTx/>
                <a:latin typeface="Calibri"/>
                <a:cs typeface="Calibri"/>
              </a:rPr>
              <a:t>minimax-decision(s)</a:t>
            </a:r>
            <a:r>
              <a:rPr lang="en-US" sz="2400" kern="0" dirty="0">
                <a:solidFill>
                  <a:srgbClr val="0000FF"/>
                </a:solidFill>
                <a:latin typeface="Calibri"/>
                <a:cs typeface="Calibri"/>
              </a:rPr>
              <a:t> </a:t>
            </a:r>
            <a:r>
              <a:rPr lang="en-US" sz="2400" kern="0" dirty="0">
                <a:solidFill>
                  <a:srgbClr val="BD00B0"/>
                </a:solidFill>
                <a:latin typeface="Calibri"/>
                <a:cs typeface="Calibri"/>
              </a:rPr>
              <a:t>returns</a:t>
            </a:r>
            <a:r>
              <a:rPr lang="en-US" sz="2400" kern="0" dirty="0">
                <a:latin typeface="Calibri"/>
                <a:cs typeface="Calibri"/>
              </a:rPr>
              <a:t> </a:t>
            </a:r>
            <a:r>
              <a:rPr lang="en-US" sz="2400" kern="0" dirty="0">
                <a:solidFill>
                  <a:srgbClr val="0000FF"/>
                </a:solidFill>
                <a:latin typeface="Calibri"/>
                <a:cs typeface="Calibri"/>
              </a:rPr>
              <a:t>an action</a:t>
            </a:r>
          </a:p>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lang="en-US" sz="2400" kern="0" dirty="0">
                <a:latin typeface="Calibri"/>
                <a:cs typeface="Calibri"/>
              </a:rPr>
              <a:t>    </a:t>
            </a:r>
            <a:r>
              <a:rPr lang="en-US" sz="2400" kern="0" dirty="0">
                <a:solidFill>
                  <a:srgbClr val="BD00B0"/>
                </a:solidFill>
                <a:latin typeface="Calibri"/>
                <a:cs typeface="Calibri"/>
              </a:rPr>
              <a:t>return</a:t>
            </a:r>
            <a:r>
              <a:rPr lang="en-US" sz="2400" kern="0" dirty="0">
                <a:latin typeface="Calibri"/>
                <a:cs typeface="Calibri"/>
              </a:rPr>
              <a:t> the action </a:t>
            </a:r>
            <a:r>
              <a:rPr lang="en-US" sz="2400" kern="0" dirty="0">
                <a:solidFill>
                  <a:srgbClr val="0000FF"/>
                </a:solidFill>
                <a:latin typeface="Calibri"/>
                <a:cs typeface="Calibri"/>
              </a:rPr>
              <a:t>a</a:t>
            </a:r>
            <a:r>
              <a:rPr lang="en-US" sz="2400" kern="0" dirty="0">
                <a:latin typeface="Calibri"/>
                <a:cs typeface="Calibri"/>
              </a:rPr>
              <a:t> in Actions(</a:t>
            </a:r>
            <a:r>
              <a:rPr lang="en-US" sz="2400" kern="0" dirty="0">
                <a:solidFill>
                  <a:srgbClr val="0000FF"/>
                </a:solidFill>
                <a:latin typeface="Calibri"/>
                <a:cs typeface="Calibri"/>
              </a:rPr>
              <a:t>s</a:t>
            </a:r>
            <a:r>
              <a:rPr lang="en-US" sz="2400" kern="0" dirty="0">
                <a:latin typeface="Calibri"/>
                <a:cs typeface="Calibri"/>
              </a:rPr>
              <a:t>) with the highest       </a:t>
            </a:r>
            <a:r>
              <a:rPr lang="en-US" sz="2400" kern="0" dirty="0" err="1">
                <a:solidFill>
                  <a:srgbClr val="9B01FF"/>
                </a:solidFill>
                <a:latin typeface="Calibri"/>
                <a:cs typeface="Calibri"/>
              </a:rPr>
              <a:t>minimax_value</a:t>
            </a:r>
            <a:r>
              <a:rPr lang="en-US" sz="2400" kern="0" dirty="0">
                <a:solidFill>
                  <a:srgbClr val="9B01FF"/>
                </a:solidFill>
                <a:latin typeface="Calibri"/>
                <a:cs typeface="Calibri"/>
              </a:rPr>
              <a:t>(Result(</a:t>
            </a:r>
            <a:r>
              <a:rPr lang="en-US" sz="2400" kern="0" dirty="0" err="1">
                <a:solidFill>
                  <a:srgbClr val="9B01FF"/>
                </a:solidFill>
                <a:latin typeface="Calibri"/>
                <a:cs typeface="Calibri"/>
              </a:rPr>
              <a:t>s,a</a:t>
            </a:r>
            <a:r>
              <a:rPr lang="en-US" sz="2400" kern="0" dirty="0">
                <a:solidFill>
                  <a:srgbClr val="9B01FF"/>
                </a:solidFill>
                <a:latin typeface="Calibri"/>
                <a:cs typeface="Calibri"/>
              </a:rPr>
              <a:t>))</a:t>
            </a:r>
          </a:p>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effectLst/>
                <a:uLnTx/>
                <a:uFillTx/>
                <a:latin typeface="Calibri"/>
                <a:cs typeface="Calibri"/>
              </a:rPr>
              <a:t>    </a:t>
            </a:r>
          </a:p>
        </p:txBody>
      </p:sp>
      <p:sp>
        <p:nvSpPr>
          <p:cNvPr id="17" name="Left-Right Arrow 16"/>
          <p:cNvSpPr/>
          <p:nvPr/>
        </p:nvSpPr>
        <p:spPr>
          <a:xfrm rot="5400000">
            <a:off x="5563192" y="3323583"/>
            <a:ext cx="409432" cy="258216"/>
          </a:xfrm>
          <a:prstGeom prst="leftRightArrow">
            <a:avLst/>
          </a:prstGeom>
          <a:solidFill>
            <a:srgbClr val="BD00B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07FE73F-33F4-1044-93BF-5CC68085DC2C}"/>
              </a:ext>
            </a:extLst>
          </p:cNvPr>
          <p:cNvSpPr>
            <a:spLocks noGrp="1"/>
          </p:cNvSpPr>
          <p:nvPr>
            <p:ph type="sldNum" sz="quarter" idx="12"/>
          </p:nvPr>
        </p:nvSpPr>
        <p:spPr/>
        <p:txBody>
          <a:bodyPr/>
          <a:lstStyle/>
          <a:p>
            <a:pPr>
              <a:defRPr/>
            </a:pPr>
            <a:fld id="{8E81798C-0F99-461B-869F-8FC2E08F7ABC}" type="slidenum">
              <a:rPr lang="en-US" smtClean="0"/>
              <a:pPr>
                <a:defRPr/>
              </a:pPr>
              <a:t>14</a:t>
            </a:fld>
            <a:endParaRPr lang="en-US" dirty="0"/>
          </a:p>
        </p:txBody>
      </p:sp>
    </p:spTree>
    <p:extLst>
      <p:ext uri="{BB962C8B-B14F-4D97-AF65-F5344CB8AC3E}">
        <p14:creationId xmlns:p14="http://schemas.microsoft.com/office/powerpoint/2010/main" val="3536518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601" y="4246885"/>
            <a:ext cx="3657600" cy="2343054"/>
          </a:xfrm>
          <a:prstGeom prst="rect">
            <a:avLst/>
          </a:prstGeom>
          <a:noFill/>
          <a:extLst>
            <a:ext uri="{909E8E84-426E-40dd-AFC4-6F175D3DCCD1}">
              <a14:hiddenFill xmlns="" xmlns:a14="http://schemas.microsoft.com/office/drawing/2010/main">
                <a:solidFill>
                  <a:srgbClr val="FFFFFF"/>
                </a:solidFill>
              </a14:hiddenFill>
            </a:ext>
          </a:extLst>
        </p:spPr>
      </p:pic>
      <p:sp>
        <p:nvSpPr>
          <p:cNvPr id="18434" name="Rectangle 2"/>
          <p:cNvSpPr>
            <a:spLocks noGrp="1" noChangeArrowheads="1"/>
          </p:cNvSpPr>
          <p:nvPr>
            <p:ph type="title"/>
          </p:nvPr>
        </p:nvSpPr>
        <p:spPr/>
        <p:txBody>
          <a:bodyPr/>
          <a:lstStyle/>
          <a:p>
            <a:r>
              <a:rPr lang="en-US" dirty="0"/>
              <a:t>Generalized minimax</a:t>
            </a:r>
          </a:p>
        </p:txBody>
      </p:sp>
      <p:sp>
        <p:nvSpPr>
          <p:cNvPr id="18435" name="Rectangle 3"/>
          <p:cNvSpPr>
            <a:spLocks noGrp="1" noChangeArrowheads="1"/>
          </p:cNvSpPr>
          <p:nvPr>
            <p:ph idx="1"/>
          </p:nvPr>
        </p:nvSpPr>
        <p:spPr>
          <a:xfrm>
            <a:off x="304800" y="1371600"/>
            <a:ext cx="8610600" cy="4525963"/>
          </a:xfrm>
        </p:spPr>
        <p:txBody>
          <a:bodyPr/>
          <a:lstStyle/>
          <a:p>
            <a:pPr>
              <a:lnSpc>
                <a:spcPct val="80000"/>
              </a:lnSpc>
            </a:pPr>
            <a:r>
              <a:rPr lang="en-US" sz="2400" dirty="0"/>
              <a:t>What if the game is not zero-sum, or has multiple players?</a:t>
            </a:r>
          </a:p>
          <a:p>
            <a:pPr lvl="2">
              <a:lnSpc>
                <a:spcPct val="80000"/>
              </a:lnSpc>
            </a:pPr>
            <a:endParaRPr lang="en-US" sz="1600" dirty="0"/>
          </a:p>
          <a:p>
            <a:pPr>
              <a:lnSpc>
                <a:spcPct val="80000"/>
              </a:lnSpc>
            </a:pPr>
            <a:r>
              <a:rPr lang="en-US" sz="2400" dirty="0"/>
              <a:t>Generalization of minimax:</a:t>
            </a:r>
          </a:p>
          <a:p>
            <a:pPr lvl="1">
              <a:lnSpc>
                <a:spcPct val="80000"/>
              </a:lnSpc>
            </a:pPr>
            <a:r>
              <a:rPr lang="en-US" sz="2000" dirty="0"/>
              <a:t>Terminals have </a:t>
            </a:r>
            <a:r>
              <a:rPr lang="en-US" sz="2000" b="1" i="1" dirty="0">
                <a:solidFill>
                  <a:srgbClr val="FF0000"/>
                </a:solidFill>
              </a:rPr>
              <a:t>utility </a:t>
            </a:r>
            <a:r>
              <a:rPr lang="en-US" sz="2000" b="1" i="1" dirty="0" err="1">
                <a:solidFill>
                  <a:srgbClr val="FF0000"/>
                </a:solidFill>
              </a:rPr>
              <a:t>tuples</a:t>
            </a:r>
            <a:endParaRPr lang="en-US" sz="2000" b="1" i="1" dirty="0">
              <a:solidFill>
                <a:srgbClr val="FF0000"/>
              </a:solidFill>
            </a:endParaRPr>
          </a:p>
          <a:p>
            <a:pPr lvl="1">
              <a:lnSpc>
                <a:spcPct val="80000"/>
              </a:lnSpc>
            </a:pPr>
            <a:r>
              <a:rPr lang="en-US" sz="2000" dirty="0"/>
              <a:t>Node values are also utility </a:t>
            </a:r>
            <a:r>
              <a:rPr lang="en-US" sz="2000" dirty="0" err="1"/>
              <a:t>tuples</a:t>
            </a:r>
            <a:endParaRPr lang="en-US" sz="2000" dirty="0"/>
          </a:p>
          <a:p>
            <a:pPr lvl="1">
              <a:lnSpc>
                <a:spcPct val="80000"/>
              </a:lnSpc>
            </a:pPr>
            <a:r>
              <a:rPr lang="en-US" sz="2000" b="1" i="1" dirty="0">
                <a:solidFill>
                  <a:srgbClr val="0000FF"/>
                </a:solidFill>
              </a:rPr>
              <a:t>Each player maximizes its own component</a:t>
            </a:r>
          </a:p>
          <a:p>
            <a:pPr lvl="1">
              <a:lnSpc>
                <a:spcPct val="80000"/>
              </a:lnSpc>
            </a:pPr>
            <a:r>
              <a:rPr lang="en-US" sz="2000" dirty="0"/>
              <a:t>Can give rise to cooperation and</a:t>
            </a:r>
          </a:p>
          <a:p>
            <a:pPr lvl="1">
              <a:lnSpc>
                <a:spcPct val="80000"/>
              </a:lnSpc>
              <a:buNone/>
            </a:pPr>
            <a:r>
              <a:rPr lang="en-US" sz="2000" dirty="0"/>
              <a:t>	competition dynamically…</a:t>
            </a:r>
          </a:p>
        </p:txBody>
      </p:sp>
      <p:grpSp>
        <p:nvGrpSpPr>
          <p:cNvPr id="34" name="Group 33"/>
          <p:cNvGrpSpPr/>
          <p:nvPr/>
        </p:nvGrpSpPr>
        <p:grpSpPr>
          <a:xfrm>
            <a:off x="4572000" y="1972273"/>
            <a:ext cx="6934200" cy="3742727"/>
            <a:chOff x="3200400" y="2057400"/>
            <a:chExt cx="5638800" cy="3043536"/>
          </a:xfrm>
        </p:grpSpPr>
        <p:sp>
          <p:nvSpPr>
            <p:cNvPr id="18436" name="Text Box 25"/>
            <p:cNvSpPr txBox="1">
              <a:spLocks noChangeArrowheads="1"/>
            </p:cNvSpPr>
            <p:nvPr/>
          </p:nvSpPr>
          <p:spPr bwMode="auto">
            <a:xfrm>
              <a:off x="32004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dirty="0">
                  <a:solidFill>
                    <a:srgbClr val="CC0000"/>
                  </a:solidFill>
                  <a:latin typeface="Calibri"/>
                  <a:cs typeface="Calibri"/>
                </a:rPr>
                <a:t>1</a:t>
              </a:r>
              <a:r>
                <a:rPr lang="en-US" dirty="0">
                  <a:latin typeface="Calibri"/>
                  <a:cs typeface="Calibri"/>
                </a:rPr>
                <a:t>,</a:t>
              </a:r>
              <a:r>
                <a:rPr lang="en-US" dirty="0">
                  <a:solidFill>
                    <a:srgbClr val="3333FF"/>
                  </a:solidFill>
                  <a:latin typeface="Calibri"/>
                  <a:cs typeface="Calibri"/>
                </a:rPr>
                <a:t>1,</a:t>
              </a:r>
              <a:r>
                <a:rPr lang="en-US" dirty="0">
                  <a:solidFill>
                    <a:srgbClr val="008000"/>
                  </a:solidFill>
                  <a:latin typeface="Calibri"/>
                  <a:cs typeface="Calibri"/>
                </a:rPr>
                <a:t>6</a:t>
              </a:r>
            </a:p>
          </p:txBody>
        </p:sp>
        <p:sp>
          <p:nvSpPr>
            <p:cNvPr id="18437" name="Text Box 26"/>
            <p:cNvSpPr txBox="1">
              <a:spLocks noChangeArrowheads="1"/>
            </p:cNvSpPr>
            <p:nvPr/>
          </p:nvSpPr>
          <p:spPr bwMode="auto">
            <a:xfrm>
              <a:off x="38862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dirty="0">
                  <a:solidFill>
                    <a:srgbClr val="CC0000"/>
                  </a:solidFill>
                  <a:latin typeface="Calibri"/>
                  <a:cs typeface="Calibri"/>
                </a:rPr>
                <a:t>0</a:t>
              </a:r>
              <a:r>
                <a:rPr lang="en-US" dirty="0">
                  <a:latin typeface="Calibri"/>
                  <a:cs typeface="Calibri"/>
                </a:rPr>
                <a:t>,</a:t>
              </a:r>
              <a:r>
                <a:rPr lang="en-US" dirty="0">
                  <a:solidFill>
                    <a:srgbClr val="3333FF"/>
                  </a:solidFill>
                  <a:latin typeface="Calibri"/>
                  <a:cs typeface="Calibri"/>
                </a:rPr>
                <a:t>0,</a:t>
              </a:r>
              <a:r>
                <a:rPr lang="en-US" dirty="0">
                  <a:solidFill>
                    <a:srgbClr val="008000"/>
                  </a:solidFill>
                  <a:latin typeface="Calibri"/>
                  <a:cs typeface="Calibri"/>
                </a:rPr>
                <a:t>7</a:t>
              </a:r>
            </a:p>
          </p:txBody>
        </p:sp>
        <p:sp>
          <p:nvSpPr>
            <p:cNvPr id="18438" name="Text Box 27"/>
            <p:cNvSpPr txBox="1">
              <a:spLocks noChangeArrowheads="1"/>
            </p:cNvSpPr>
            <p:nvPr/>
          </p:nvSpPr>
          <p:spPr bwMode="auto">
            <a:xfrm>
              <a:off x="46482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dirty="0">
                  <a:solidFill>
                    <a:srgbClr val="CC0000"/>
                  </a:solidFill>
                  <a:latin typeface="Calibri"/>
                  <a:cs typeface="Calibri"/>
                </a:rPr>
                <a:t>9</a:t>
              </a:r>
              <a:r>
                <a:rPr lang="en-US" dirty="0">
                  <a:latin typeface="Calibri"/>
                  <a:cs typeface="Calibri"/>
                </a:rPr>
                <a:t>,</a:t>
              </a:r>
              <a:r>
                <a:rPr lang="en-US" dirty="0">
                  <a:solidFill>
                    <a:srgbClr val="3333FF"/>
                  </a:solidFill>
                  <a:latin typeface="Calibri"/>
                  <a:cs typeface="Calibri"/>
                </a:rPr>
                <a:t>9</a:t>
              </a:r>
              <a:r>
                <a:rPr lang="en-US" dirty="0">
                  <a:latin typeface="Calibri"/>
                  <a:cs typeface="Calibri"/>
                </a:rPr>
                <a:t>,</a:t>
              </a:r>
              <a:r>
                <a:rPr lang="en-US" dirty="0">
                  <a:solidFill>
                    <a:srgbClr val="008000"/>
                  </a:solidFill>
                  <a:latin typeface="Calibri"/>
                  <a:cs typeface="Calibri"/>
                </a:rPr>
                <a:t>0</a:t>
              </a:r>
            </a:p>
          </p:txBody>
        </p:sp>
        <p:sp>
          <p:nvSpPr>
            <p:cNvPr id="18439" name="Text Box 28"/>
            <p:cNvSpPr txBox="1">
              <a:spLocks noChangeArrowheads="1"/>
            </p:cNvSpPr>
            <p:nvPr/>
          </p:nvSpPr>
          <p:spPr bwMode="auto">
            <a:xfrm>
              <a:off x="53340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dirty="0">
                  <a:solidFill>
                    <a:srgbClr val="CC0000"/>
                  </a:solidFill>
                  <a:latin typeface="Calibri"/>
                  <a:cs typeface="Calibri"/>
                </a:rPr>
                <a:t>8</a:t>
              </a:r>
              <a:r>
                <a:rPr lang="en-US" dirty="0">
                  <a:latin typeface="Calibri"/>
                  <a:cs typeface="Calibri"/>
                </a:rPr>
                <a:t>,</a:t>
              </a:r>
              <a:r>
                <a:rPr lang="en-US" dirty="0">
                  <a:solidFill>
                    <a:srgbClr val="3333FF"/>
                  </a:solidFill>
                  <a:latin typeface="Calibri"/>
                  <a:cs typeface="Calibri"/>
                </a:rPr>
                <a:t>8</a:t>
              </a:r>
              <a:r>
                <a:rPr lang="en-US" dirty="0">
                  <a:latin typeface="Calibri"/>
                  <a:cs typeface="Calibri"/>
                </a:rPr>
                <a:t>,</a:t>
              </a:r>
              <a:r>
                <a:rPr lang="en-US" dirty="0">
                  <a:solidFill>
                    <a:srgbClr val="008000"/>
                  </a:solidFill>
                  <a:latin typeface="Calibri"/>
                  <a:cs typeface="Calibri"/>
                </a:rPr>
                <a:t>1</a:t>
              </a:r>
            </a:p>
          </p:txBody>
        </p:sp>
        <p:sp>
          <p:nvSpPr>
            <p:cNvPr id="18440" name="Text Box 29"/>
            <p:cNvSpPr txBox="1">
              <a:spLocks noChangeArrowheads="1"/>
            </p:cNvSpPr>
            <p:nvPr/>
          </p:nvSpPr>
          <p:spPr bwMode="auto">
            <a:xfrm>
              <a:off x="60960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dirty="0">
                  <a:solidFill>
                    <a:srgbClr val="CC0000"/>
                  </a:solidFill>
                  <a:latin typeface="Calibri"/>
                  <a:cs typeface="Calibri"/>
                </a:rPr>
                <a:t>9</a:t>
              </a:r>
              <a:r>
                <a:rPr lang="en-US" dirty="0">
                  <a:latin typeface="Calibri"/>
                  <a:cs typeface="Calibri"/>
                </a:rPr>
                <a:t>,</a:t>
              </a:r>
              <a:r>
                <a:rPr lang="en-US" dirty="0">
                  <a:solidFill>
                    <a:srgbClr val="3333FF"/>
                  </a:solidFill>
                  <a:latin typeface="Calibri"/>
                  <a:cs typeface="Calibri"/>
                </a:rPr>
                <a:t>9</a:t>
              </a:r>
              <a:r>
                <a:rPr lang="en-US" dirty="0">
                  <a:latin typeface="Calibri"/>
                  <a:cs typeface="Calibri"/>
                </a:rPr>
                <a:t>,</a:t>
              </a:r>
              <a:r>
                <a:rPr lang="en-US" dirty="0">
                  <a:solidFill>
                    <a:srgbClr val="008000"/>
                  </a:solidFill>
                  <a:latin typeface="Calibri"/>
                  <a:cs typeface="Calibri"/>
                </a:rPr>
                <a:t>0</a:t>
              </a:r>
            </a:p>
          </p:txBody>
        </p:sp>
        <p:sp>
          <p:nvSpPr>
            <p:cNvPr id="18441" name="Text Box 30"/>
            <p:cNvSpPr txBox="1">
              <a:spLocks noChangeArrowheads="1"/>
            </p:cNvSpPr>
            <p:nvPr/>
          </p:nvSpPr>
          <p:spPr bwMode="auto">
            <a:xfrm>
              <a:off x="67818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dirty="0">
                  <a:solidFill>
                    <a:srgbClr val="CC0000"/>
                  </a:solidFill>
                  <a:latin typeface="Calibri"/>
                  <a:cs typeface="Calibri"/>
                </a:rPr>
                <a:t>7</a:t>
              </a:r>
              <a:r>
                <a:rPr lang="en-US" dirty="0">
                  <a:latin typeface="Calibri"/>
                  <a:cs typeface="Calibri"/>
                </a:rPr>
                <a:t>,</a:t>
              </a:r>
              <a:r>
                <a:rPr lang="en-US" dirty="0">
                  <a:solidFill>
                    <a:srgbClr val="3333FF"/>
                  </a:solidFill>
                  <a:latin typeface="Calibri"/>
                  <a:cs typeface="Calibri"/>
                </a:rPr>
                <a:t>7</a:t>
              </a:r>
              <a:r>
                <a:rPr lang="en-US" dirty="0">
                  <a:latin typeface="Calibri"/>
                  <a:cs typeface="Calibri"/>
                </a:rPr>
                <a:t>,</a:t>
              </a:r>
              <a:r>
                <a:rPr lang="en-US" dirty="0">
                  <a:solidFill>
                    <a:srgbClr val="008000"/>
                  </a:solidFill>
                  <a:latin typeface="Calibri"/>
                  <a:cs typeface="Calibri"/>
                </a:rPr>
                <a:t>2</a:t>
              </a:r>
            </a:p>
          </p:txBody>
        </p:sp>
        <p:sp>
          <p:nvSpPr>
            <p:cNvPr id="18442" name="Text Box 31"/>
            <p:cNvSpPr txBox="1">
              <a:spLocks noChangeArrowheads="1"/>
            </p:cNvSpPr>
            <p:nvPr/>
          </p:nvSpPr>
          <p:spPr bwMode="auto">
            <a:xfrm>
              <a:off x="75438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dirty="0">
                  <a:solidFill>
                    <a:srgbClr val="CC0000"/>
                  </a:solidFill>
                  <a:latin typeface="Calibri"/>
                  <a:cs typeface="Calibri"/>
                </a:rPr>
                <a:t>0</a:t>
              </a:r>
              <a:r>
                <a:rPr lang="en-US" dirty="0">
                  <a:latin typeface="Calibri"/>
                  <a:cs typeface="Calibri"/>
                </a:rPr>
                <a:t>,</a:t>
              </a:r>
              <a:r>
                <a:rPr lang="en-US" dirty="0">
                  <a:solidFill>
                    <a:srgbClr val="3333FF"/>
                  </a:solidFill>
                  <a:latin typeface="Calibri"/>
                  <a:cs typeface="Calibri"/>
                </a:rPr>
                <a:t>0</a:t>
              </a:r>
              <a:r>
                <a:rPr lang="en-US" dirty="0">
                  <a:latin typeface="Calibri"/>
                  <a:cs typeface="Calibri"/>
                </a:rPr>
                <a:t>,</a:t>
              </a:r>
              <a:r>
                <a:rPr lang="en-US" dirty="0">
                  <a:solidFill>
                    <a:srgbClr val="008000"/>
                  </a:solidFill>
                  <a:latin typeface="Calibri"/>
                  <a:cs typeface="Calibri"/>
                </a:rPr>
                <a:t>8</a:t>
              </a:r>
            </a:p>
          </p:txBody>
        </p:sp>
        <p:sp>
          <p:nvSpPr>
            <p:cNvPr id="18443" name="Text Box 32"/>
            <p:cNvSpPr txBox="1">
              <a:spLocks noChangeArrowheads="1"/>
            </p:cNvSpPr>
            <p:nvPr/>
          </p:nvSpPr>
          <p:spPr bwMode="auto">
            <a:xfrm>
              <a:off x="82296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dirty="0">
                  <a:solidFill>
                    <a:srgbClr val="CC0000"/>
                  </a:solidFill>
                  <a:latin typeface="Calibri"/>
                  <a:cs typeface="Calibri"/>
                </a:rPr>
                <a:t>0</a:t>
              </a:r>
              <a:r>
                <a:rPr lang="en-US" dirty="0">
                  <a:latin typeface="Calibri"/>
                  <a:cs typeface="Calibri"/>
                </a:rPr>
                <a:t>,</a:t>
              </a:r>
              <a:r>
                <a:rPr lang="en-US" dirty="0">
                  <a:solidFill>
                    <a:srgbClr val="3333FF"/>
                  </a:solidFill>
                  <a:latin typeface="Calibri"/>
                  <a:cs typeface="Calibri"/>
                </a:rPr>
                <a:t>0</a:t>
              </a:r>
              <a:r>
                <a:rPr lang="en-US" dirty="0">
                  <a:latin typeface="Calibri"/>
                  <a:cs typeface="Calibri"/>
                </a:rPr>
                <a:t>,</a:t>
              </a:r>
              <a:r>
                <a:rPr lang="en-US" dirty="0">
                  <a:solidFill>
                    <a:srgbClr val="008000"/>
                  </a:solidFill>
                  <a:latin typeface="Calibri"/>
                  <a:cs typeface="Calibri"/>
                </a:rPr>
                <a:t>7</a:t>
              </a:r>
            </a:p>
          </p:txBody>
        </p:sp>
        <p:cxnSp>
          <p:nvCxnSpPr>
            <p:cNvPr id="18445" name="AutoShape 11"/>
            <p:cNvCxnSpPr>
              <a:cxnSpLocks noChangeShapeType="1"/>
            </p:cNvCxnSpPr>
            <p:nvPr/>
          </p:nvCxnSpPr>
          <p:spPr bwMode="auto">
            <a:xfrm flipH="1">
              <a:off x="4686300" y="2362200"/>
              <a:ext cx="1295400" cy="457200"/>
            </a:xfrm>
            <a:prstGeom prst="straightConnector1">
              <a:avLst/>
            </a:prstGeom>
            <a:noFill/>
            <a:ln w="19050">
              <a:solidFill>
                <a:schemeClr val="tx1"/>
              </a:solidFill>
              <a:round/>
              <a:headEnd/>
              <a:tailEnd type="triangle" w="lg" len="lg"/>
            </a:ln>
          </p:spPr>
        </p:cxnSp>
        <p:cxnSp>
          <p:nvCxnSpPr>
            <p:cNvPr id="18446" name="AutoShape 12"/>
            <p:cNvCxnSpPr>
              <a:cxnSpLocks noChangeShapeType="1"/>
            </p:cNvCxnSpPr>
            <p:nvPr/>
          </p:nvCxnSpPr>
          <p:spPr bwMode="auto">
            <a:xfrm>
              <a:off x="5981700" y="2362200"/>
              <a:ext cx="1447800" cy="457200"/>
            </a:xfrm>
            <a:prstGeom prst="straightConnector1">
              <a:avLst/>
            </a:prstGeom>
            <a:noFill/>
            <a:ln w="19050">
              <a:solidFill>
                <a:schemeClr val="tx1"/>
              </a:solidFill>
              <a:round/>
              <a:headEnd/>
              <a:tailEnd type="triangle" w="lg" len="lg"/>
            </a:ln>
          </p:spPr>
        </p:cxnSp>
        <p:cxnSp>
          <p:nvCxnSpPr>
            <p:cNvPr id="18447" name="AutoShape 13"/>
            <p:cNvCxnSpPr>
              <a:cxnSpLocks noChangeShapeType="1"/>
            </p:cNvCxnSpPr>
            <p:nvPr/>
          </p:nvCxnSpPr>
          <p:spPr bwMode="auto">
            <a:xfrm flipH="1">
              <a:off x="4000500" y="3124200"/>
              <a:ext cx="685800" cy="609600"/>
            </a:xfrm>
            <a:prstGeom prst="straightConnector1">
              <a:avLst/>
            </a:prstGeom>
            <a:noFill/>
            <a:ln w="19050">
              <a:solidFill>
                <a:schemeClr val="tx1"/>
              </a:solidFill>
              <a:round/>
              <a:headEnd/>
              <a:tailEnd type="triangle" w="lg" len="lg"/>
            </a:ln>
          </p:spPr>
        </p:cxnSp>
        <p:cxnSp>
          <p:nvCxnSpPr>
            <p:cNvPr id="18448" name="AutoShape 14"/>
            <p:cNvCxnSpPr>
              <a:cxnSpLocks noChangeShapeType="1"/>
            </p:cNvCxnSpPr>
            <p:nvPr/>
          </p:nvCxnSpPr>
          <p:spPr bwMode="auto">
            <a:xfrm>
              <a:off x="4686300" y="3124200"/>
              <a:ext cx="609600" cy="609600"/>
            </a:xfrm>
            <a:prstGeom prst="straightConnector1">
              <a:avLst/>
            </a:prstGeom>
            <a:noFill/>
            <a:ln w="19050">
              <a:solidFill>
                <a:schemeClr val="tx1"/>
              </a:solidFill>
              <a:round/>
              <a:headEnd/>
              <a:tailEnd type="triangle" w="lg" len="lg"/>
            </a:ln>
          </p:spPr>
        </p:cxnSp>
        <p:cxnSp>
          <p:nvCxnSpPr>
            <p:cNvPr id="18449" name="AutoShape 15"/>
            <p:cNvCxnSpPr>
              <a:cxnSpLocks noChangeShapeType="1"/>
            </p:cNvCxnSpPr>
            <p:nvPr/>
          </p:nvCxnSpPr>
          <p:spPr bwMode="auto">
            <a:xfrm flipH="1">
              <a:off x="6819900" y="3124200"/>
              <a:ext cx="609600" cy="609600"/>
            </a:xfrm>
            <a:prstGeom prst="straightConnector1">
              <a:avLst/>
            </a:prstGeom>
            <a:noFill/>
            <a:ln w="19050">
              <a:solidFill>
                <a:schemeClr val="tx1"/>
              </a:solidFill>
              <a:round/>
              <a:headEnd/>
              <a:tailEnd type="triangle" w="lg" len="lg"/>
            </a:ln>
          </p:spPr>
        </p:cxnSp>
        <p:cxnSp>
          <p:nvCxnSpPr>
            <p:cNvPr id="18450" name="AutoShape 16"/>
            <p:cNvCxnSpPr>
              <a:cxnSpLocks noChangeShapeType="1"/>
            </p:cNvCxnSpPr>
            <p:nvPr/>
          </p:nvCxnSpPr>
          <p:spPr bwMode="auto">
            <a:xfrm>
              <a:off x="7429500" y="3124200"/>
              <a:ext cx="609600" cy="609600"/>
            </a:xfrm>
            <a:prstGeom prst="straightConnector1">
              <a:avLst/>
            </a:prstGeom>
            <a:noFill/>
            <a:ln w="19050">
              <a:solidFill>
                <a:schemeClr val="tx1"/>
              </a:solidFill>
              <a:round/>
              <a:headEnd/>
              <a:tailEnd type="triangle" w="lg" len="lg"/>
            </a:ln>
          </p:spPr>
        </p:cxnSp>
        <p:cxnSp>
          <p:nvCxnSpPr>
            <p:cNvPr id="18451" name="AutoShape 17"/>
            <p:cNvCxnSpPr>
              <a:cxnSpLocks noChangeShapeType="1"/>
            </p:cNvCxnSpPr>
            <p:nvPr/>
          </p:nvCxnSpPr>
          <p:spPr bwMode="auto">
            <a:xfrm flipH="1">
              <a:off x="3733800" y="4038600"/>
              <a:ext cx="266700" cy="685800"/>
            </a:xfrm>
            <a:prstGeom prst="straightConnector1">
              <a:avLst/>
            </a:prstGeom>
            <a:noFill/>
            <a:ln w="19050">
              <a:solidFill>
                <a:schemeClr val="tx1"/>
              </a:solidFill>
              <a:round/>
              <a:headEnd/>
              <a:tailEnd type="triangle" w="lg" len="lg"/>
            </a:ln>
          </p:spPr>
        </p:cxnSp>
        <p:cxnSp>
          <p:nvCxnSpPr>
            <p:cNvPr id="18452" name="AutoShape 18"/>
            <p:cNvCxnSpPr>
              <a:cxnSpLocks noChangeShapeType="1"/>
            </p:cNvCxnSpPr>
            <p:nvPr/>
          </p:nvCxnSpPr>
          <p:spPr bwMode="auto">
            <a:xfrm>
              <a:off x="4000500" y="4038600"/>
              <a:ext cx="190500" cy="685800"/>
            </a:xfrm>
            <a:prstGeom prst="straightConnector1">
              <a:avLst/>
            </a:prstGeom>
            <a:noFill/>
            <a:ln w="19050">
              <a:solidFill>
                <a:schemeClr val="tx1"/>
              </a:solidFill>
              <a:round/>
              <a:headEnd/>
              <a:tailEnd type="triangle" w="lg" len="lg"/>
            </a:ln>
          </p:spPr>
        </p:cxnSp>
        <p:cxnSp>
          <p:nvCxnSpPr>
            <p:cNvPr id="18453" name="AutoShape 19"/>
            <p:cNvCxnSpPr>
              <a:cxnSpLocks noChangeShapeType="1"/>
            </p:cNvCxnSpPr>
            <p:nvPr/>
          </p:nvCxnSpPr>
          <p:spPr bwMode="auto">
            <a:xfrm flipH="1">
              <a:off x="5029200" y="4038600"/>
              <a:ext cx="266700" cy="685800"/>
            </a:xfrm>
            <a:prstGeom prst="straightConnector1">
              <a:avLst/>
            </a:prstGeom>
            <a:noFill/>
            <a:ln w="19050">
              <a:solidFill>
                <a:schemeClr val="tx1"/>
              </a:solidFill>
              <a:round/>
              <a:headEnd/>
              <a:tailEnd type="triangle" w="lg" len="lg"/>
            </a:ln>
          </p:spPr>
        </p:cxnSp>
        <p:cxnSp>
          <p:nvCxnSpPr>
            <p:cNvPr id="18454" name="AutoShape 20"/>
            <p:cNvCxnSpPr>
              <a:cxnSpLocks noChangeShapeType="1"/>
            </p:cNvCxnSpPr>
            <p:nvPr/>
          </p:nvCxnSpPr>
          <p:spPr bwMode="auto">
            <a:xfrm>
              <a:off x="5295900" y="4038600"/>
              <a:ext cx="266700" cy="685800"/>
            </a:xfrm>
            <a:prstGeom prst="straightConnector1">
              <a:avLst/>
            </a:prstGeom>
            <a:noFill/>
            <a:ln w="19050">
              <a:solidFill>
                <a:schemeClr val="tx1"/>
              </a:solidFill>
              <a:round/>
              <a:headEnd/>
              <a:tailEnd type="triangle" w="lg" len="lg"/>
            </a:ln>
          </p:spPr>
        </p:cxnSp>
        <p:cxnSp>
          <p:nvCxnSpPr>
            <p:cNvPr id="18455" name="AutoShape 21"/>
            <p:cNvCxnSpPr>
              <a:cxnSpLocks noChangeShapeType="1"/>
            </p:cNvCxnSpPr>
            <p:nvPr/>
          </p:nvCxnSpPr>
          <p:spPr bwMode="auto">
            <a:xfrm flipH="1">
              <a:off x="6553200" y="4038600"/>
              <a:ext cx="266700" cy="685800"/>
            </a:xfrm>
            <a:prstGeom prst="straightConnector1">
              <a:avLst/>
            </a:prstGeom>
            <a:noFill/>
            <a:ln w="19050">
              <a:solidFill>
                <a:schemeClr val="tx1"/>
              </a:solidFill>
              <a:round/>
              <a:headEnd/>
              <a:tailEnd type="triangle" w="lg" len="lg"/>
            </a:ln>
          </p:spPr>
        </p:cxnSp>
        <p:cxnSp>
          <p:nvCxnSpPr>
            <p:cNvPr id="18456" name="AutoShape 22"/>
            <p:cNvCxnSpPr>
              <a:cxnSpLocks noChangeShapeType="1"/>
            </p:cNvCxnSpPr>
            <p:nvPr/>
          </p:nvCxnSpPr>
          <p:spPr bwMode="auto">
            <a:xfrm>
              <a:off x="6819900" y="4038600"/>
              <a:ext cx="190500" cy="685800"/>
            </a:xfrm>
            <a:prstGeom prst="straightConnector1">
              <a:avLst/>
            </a:prstGeom>
            <a:noFill/>
            <a:ln w="19050">
              <a:solidFill>
                <a:schemeClr val="tx1"/>
              </a:solidFill>
              <a:round/>
              <a:headEnd/>
              <a:tailEnd type="triangle" w="lg" len="lg"/>
            </a:ln>
          </p:spPr>
        </p:cxnSp>
        <p:cxnSp>
          <p:nvCxnSpPr>
            <p:cNvPr id="18457" name="AutoShape 23"/>
            <p:cNvCxnSpPr>
              <a:cxnSpLocks noChangeShapeType="1"/>
            </p:cNvCxnSpPr>
            <p:nvPr/>
          </p:nvCxnSpPr>
          <p:spPr bwMode="auto">
            <a:xfrm flipH="1">
              <a:off x="7772400" y="4038600"/>
              <a:ext cx="266700" cy="685800"/>
            </a:xfrm>
            <a:prstGeom prst="straightConnector1">
              <a:avLst/>
            </a:prstGeom>
            <a:noFill/>
            <a:ln w="19050">
              <a:solidFill>
                <a:schemeClr val="tx1"/>
              </a:solidFill>
              <a:round/>
              <a:headEnd/>
              <a:tailEnd type="triangle" w="lg" len="lg"/>
            </a:ln>
          </p:spPr>
        </p:cxnSp>
        <p:cxnSp>
          <p:nvCxnSpPr>
            <p:cNvPr id="18458" name="AutoShape 24"/>
            <p:cNvCxnSpPr>
              <a:cxnSpLocks noChangeShapeType="1"/>
            </p:cNvCxnSpPr>
            <p:nvPr/>
          </p:nvCxnSpPr>
          <p:spPr bwMode="auto">
            <a:xfrm>
              <a:off x="8039100" y="4038600"/>
              <a:ext cx="266700" cy="685800"/>
            </a:xfrm>
            <a:prstGeom prst="straightConnector1">
              <a:avLst/>
            </a:prstGeom>
            <a:noFill/>
            <a:ln w="19050">
              <a:solidFill>
                <a:schemeClr val="tx1"/>
              </a:solidFill>
              <a:round/>
              <a:headEnd/>
              <a:tailEnd type="triangle" w="lg" len="lg"/>
            </a:ln>
          </p:spPr>
        </p:cxnSp>
        <p:sp>
          <p:nvSpPr>
            <p:cNvPr id="18459" name="AutoShape 27"/>
            <p:cNvSpPr>
              <a:spLocks noChangeArrowheads="1"/>
            </p:cNvSpPr>
            <p:nvPr/>
          </p:nvSpPr>
          <p:spPr bwMode="auto">
            <a:xfrm>
              <a:off x="5762625" y="2057400"/>
              <a:ext cx="436563" cy="304800"/>
            </a:xfrm>
            <a:prstGeom prst="triangle">
              <a:avLst>
                <a:gd name="adj" fmla="val 50000"/>
              </a:avLst>
            </a:prstGeom>
            <a:solidFill>
              <a:srgbClr val="CC0000"/>
            </a:solidFill>
            <a:ln w="19050">
              <a:solidFill>
                <a:schemeClr val="tx1"/>
              </a:solidFill>
              <a:miter lim="800000"/>
              <a:headEnd/>
              <a:tailEnd/>
            </a:ln>
          </p:spPr>
          <p:txBody>
            <a:bodyPr wrap="none" anchor="ctr"/>
            <a:lstStyle/>
            <a:p>
              <a:pPr algn="ctr"/>
              <a:endParaRPr lang="en-US" sz="2400">
                <a:latin typeface="Calibri"/>
                <a:cs typeface="Calibri"/>
              </a:endParaRPr>
            </a:p>
          </p:txBody>
        </p:sp>
        <p:sp>
          <p:nvSpPr>
            <p:cNvPr id="18460" name="AutoShape 27"/>
            <p:cNvSpPr>
              <a:spLocks noChangeArrowheads="1"/>
            </p:cNvSpPr>
            <p:nvPr/>
          </p:nvSpPr>
          <p:spPr bwMode="auto">
            <a:xfrm>
              <a:off x="4481513" y="2819400"/>
              <a:ext cx="436562" cy="304800"/>
            </a:xfrm>
            <a:prstGeom prst="triangle">
              <a:avLst>
                <a:gd name="adj" fmla="val 50000"/>
              </a:avLst>
            </a:prstGeom>
            <a:solidFill>
              <a:srgbClr val="3333FF"/>
            </a:solidFill>
            <a:ln w="19050">
              <a:solidFill>
                <a:schemeClr val="tx1"/>
              </a:solidFill>
              <a:miter lim="800000"/>
              <a:headEnd/>
              <a:tailEnd/>
            </a:ln>
          </p:spPr>
          <p:txBody>
            <a:bodyPr wrap="none" anchor="ctr"/>
            <a:lstStyle/>
            <a:p>
              <a:pPr algn="ctr"/>
              <a:endParaRPr lang="en-US" sz="2400">
                <a:latin typeface="Calibri"/>
                <a:cs typeface="Calibri"/>
              </a:endParaRPr>
            </a:p>
          </p:txBody>
        </p:sp>
        <p:sp>
          <p:nvSpPr>
            <p:cNvPr id="18461" name="AutoShape 27"/>
            <p:cNvSpPr>
              <a:spLocks noChangeArrowheads="1"/>
            </p:cNvSpPr>
            <p:nvPr/>
          </p:nvSpPr>
          <p:spPr bwMode="auto">
            <a:xfrm>
              <a:off x="7799388" y="3733800"/>
              <a:ext cx="436562" cy="304800"/>
            </a:xfrm>
            <a:prstGeom prst="triangle">
              <a:avLst>
                <a:gd name="adj" fmla="val 50000"/>
              </a:avLst>
            </a:prstGeom>
            <a:solidFill>
              <a:srgbClr val="008000"/>
            </a:solidFill>
            <a:ln w="19050">
              <a:solidFill>
                <a:schemeClr val="tx1"/>
              </a:solidFill>
              <a:miter lim="800000"/>
              <a:headEnd/>
              <a:tailEnd/>
            </a:ln>
          </p:spPr>
          <p:txBody>
            <a:bodyPr wrap="none" anchor="ctr"/>
            <a:lstStyle/>
            <a:p>
              <a:pPr algn="ctr"/>
              <a:endParaRPr lang="en-US" sz="2400">
                <a:latin typeface="Calibri"/>
                <a:cs typeface="Calibri"/>
              </a:endParaRPr>
            </a:p>
          </p:txBody>
        </p:sp>
        <p:sp>
          <p:nvSpPr>
            <p:cNvPr id="18462" name="AutoShape 27"/>
            <p:cNvSpPr>
              <a:spLocks noChangeArrowheads="1"/>
            </p:cNvSpPr>
            <p:nvPr/>
          </p:nvSpPr>
          <p:spPr bwMode="auto">
            <a:xfrm>
              <a:off x="7210425" y="2819400"/>
              <a:ext cx="436563" cy="304800"/>
            </a:xfrm>
            <a:prstGeom prst="triangle">
              <a:avLst>
                <a:gd name="adj" fmla="val 50000"/>
              </a:avLst>
            </a:prstGeom>
            <a:solidFill>
              <a:srgbClr val="3333FF"/>
            </a:solidFill>
            <a:ln w="19050">
              <a:solidFill>
                <a:schemeClr val="tx1"/>
              </a:solidFill>
              <a:miter lim="800000"/>
              <a:headEnd/>
              <a:tailEnd/>
            </a:ln>
          </p:spPr>
          <p:txBody>
            <a:bodyPr wrap="none" anchor="ctr"/>
            <a:lstStyle/>
            <a:p>
              <a:pPr algn="ctr"/>
              <a:endParaRPr lang="en-US" sz="2400">
                <a:latin typeface="Calibri"/>
                <a:cs typeface="Calibri"/>
              </a:endParaRPr>
            </a:p>
          </p:txBody>
        </p:sp>
        <p:sp>
          <p:nvSpPr>
            <p:cNvPr id="18463" name="AutoShape 27"/>
            <p:cNvSpPr>
              <a:spLocks noChangeArrowheads="1"/>
            </p:cNvSpPr>
            <p:nvPr/>
          </p:nvSpPr>
          <p:spPr bwMode="auto">
            <a:xfrm>
              <a:off x="6602413" y="3733800"/>
              <a:ext cx="436562" cy="304800"/>
            </a:xfrm>
            <a:prstGeom prst="triangle">
              <a:avLst>
                <a:gd name="adj" fmla="val 50000"/>
              </a:avLst>
            </a:prstGeom>
            <a:solidFill>
              <a:srgbClr val="008000"/>
            </a:solidFill>
            <a:ln w="19050">
              <a:solidFill>
                <a:schemeClr val="tx1"/>
              </a:solidFill>
              <a:miter lim="800000"/>
              <a:headEnd/>
              <a:tailEnd/>
            </a:ln>
          </p:spPr>
          <p:txBody>
            <a:bodyPr wrap="none" anchor="ctr"/>
            <a:lstStyle/>
            <a:p>
              <a:pPr algn="ctr"/>
              <a:endParaRPr lang="en-US" sz="2400">
                <a:latin typeface="Calibri"/>
                <a:cs typeface="Calibri"/>
              </a:endParaRPr>
            </a:p>
          </p:txBody>
        </p:sp>
        <p:sp>
          <p:nvSpPr>
            <p:cNvPr id="18464" name="AutoShape 27"/>
            <p:cNvSpPr>
              <a:spLocks noChangeArrowheads="1"/>
            </p:cNvSpPr>
            <p:nvPr/>
          </p:nvSpPr>
          <p:spPr bwMode="auto">
            <a:xfrm>
              <a:off x="5091113" y="3733800"/>
              <a:ext cx="436562" cy="304800"/>
            </a:xfrm>
            <a:prstGeom prst="triangle">
              <a:avLst>
                <a:gd name="adj" fmla="val 50000"/>
              </a:avLst>
            </a:prstGeom>
            <a:solidFill>
              <a:srgbClr val="008000"/>
            </a:solidFill>
            <a:ln w="19050">
              <a:solidFill>
                <a:schemeClr val="tx1"/>
              </a:solidFill>
              <a:miter lim="800000"/>
              <a:headEnd/>
              <a:tailEnd/>
            </a:ln>
          </p:spPr>
          <p:txBody>
            <a:bodyPr wrap="none" anchor="ctr"/>
            <a:lstStyle/>
            <a:p>
              <a:pPr algn="ctr"/>
              <a:endParaRPr lang="en-US" sz="2400">
                <a:latin typeface="Calibri"/>
                <a:cs typeface="Calibri"/>
              </a:endParaRPr>
            </a:p>
          </p:txBody>
        </p:sp>
        <p:sp>
          <p:nvSpPr>
            <p:cNvPr id="18465" name="AutoShape 27"/>
            <p:cNvSpPr>
              <a:spLocks noChangeArrowheads="1"/>
            </p:cNvSpPr>
            <p:nvPr/>
          </p:nvSpPr>
          <p:spPr bwMode="auto">
            <a:xfrm>
              <a:off x="3795713" y="3733800"/>
              <a:ext cx="436562" cy="304800"/>
            </a:xfrm>
            <a:prstGeom prst="triangle">
              <a:avLst>
                <a:gd name="adj" fmla="val 50000"/>
              </a:avLst>
            </a:prstGeom>
            <a:solidFill>
              <a:srgbClr val="008000"/>
            </a:solidFill>
            <a:ln w="19050">
              <a:solidFill>
                <a:schemeClr val="tx1"/>
              </a:solidFill>
              <a:miter lim="800000"/>
              <a:headEnd/>
              <a:tailEnd/>
            </a:ln>
          </p:spPr>
          <p:txBody>
            <a:bodyPr wrap="none" anchor="ctr"/>
            <a:lstStyle/>
            <a:p>
              <a:pPr algn="ctr"/>
              <a:endParaRPr lang="en-US" sz="2400">
                <a:latin typeface="Calibri"/>
                <a:cs typeface="Calibri"/>
              </a:endParaRPr>
            </a:p>
          </p:txBody>
        </p:sp>
      </p:grpSp>
      <p:sp>
        <p:nvSpPr>
          <p:cNvPr id="36" name="Text Box 26"/>
          <p:cNvSpPr txBox="1">
            <a:spLocks noChangeArrowheads="1"/>
          </p:cNvSpPr>
          <p:nvPr/>
        </p:nvSpPr>
        <p:spPr bwMode="auto">
          <a:xfrm>
            <a:off x="5803557" y="4038600"/>
            <a:ext cx="749643" cy="369332"/>
          </a:xfrm>
          <a:prstGeom prst="rect">
            <a:avLst/>
          </a:prstGeom>
          <a:noFill/>
          <a:ln w="19050">
            <a:solidFill>
              <a:schemeClr val="tx1"/>
            </a:solidFill>
            <a:miter lim="800000"/>
            <a:headEnd/>
            <a:tailEnd/>
          </a:ln>
        </p:spPr>
        <p:txBody>
          <a:bodyPr>
            <a:spAutoFit/>
          </a:bodyPr>
          <a:lstStyle/>
          <a:p>
            <a:pPr algn="ctr">
              <a:spcBef>
                <a:spcPct val="50000"/>
              </a:spcBef>
            </a:pPr>
            <a:r>
              <a:rPr lang="en-US" dirty="0">
                <a:solidFill>
                  <a:srgbClr val="CC0000"/>
                </a:solidFill>
                <a:latin typeface="Calibri"/>
                <a:cs typeface="Calibri"/>
              </a:rPr>
              <a:t>0</a:t>
            </a:r>
            <a:r>
              <a:rPr lang="en-US" dirty="0">
                <a:latin typeface="Calibri"/>
                <a:cs typeface="Calibri"/>
              </a:rPr>
              <a:t>,</a:t>
            </a:r>
            <a:r>
              <a:rPr lang="en-US" dirty="0">
                <a:solidFill>
                  <a:srgbClr val="3333FF"/>
                </a:solidFill>
                <a:latin typeface="Calibri"/>
                <a:cs typeface="Calibri"/>
              </a:rPr>
              <a:t>0,</a:t>
            </a:r>
            <a:r>
              <a:rPr lang="en-US" dirty="0">
                <a:solidFill>
                  <a:srgbClr val="008000"/>
                </a:solidFill>
                <a:latin typeface="Calibri"/>
                <a:cs typeface="Calibri"/>
              </a:rPr>
              <a:t>7</a:t>
            </a:r>
          </a:p>
        </p:txBody>
      </p:sp>
      <p:sp>
        <p:nvSpPr>
          <p:cNvPr id="37" name="Text Box 27"/>
          <p:cNvSpPr txBox="1">
            <a:spLocks noChangeArrowheads="1"/>
          </p:cNvSpPr>
          <p:nvPr/>
        </p:nvSpPr>
        <p:spPr bwMode="auto">
          <a:xfrm>
            <a:off x="7479957" y="4038600"/>
            <a:ext cx="749643" cy="369332"/>
          </a:xfrm>
          <a:prstGeom prst="rect">
            <a:avLst/>
          </a:prstGeom>
          <a:noFill/>
          <a:ln w="19050">
            <a:solidFill>
              <a:schemeClr val="tx1"/>
            </a:solidFill>
            <a:miter lim="800000"/>
            <a:headEnd/>
            <a:tailEnd/>
          </a:ln>
        </p:spPr>
        <p:txBody>
          <a:bodyPr>
            <a:spAutoFit/>
          </a:bodyPr>
          <a:lstStyle/>
          <a:p>
            <a:pPr algn="ctr">
              <a:spcBef>
                <a:spcPct val="50000"/>
              </a:spcBef>
            </a:pPr>
            <a:r>
              <a:rPr lang="en-US" dirty="0">
                <a:solidFill>
                  <a:srgbClr val="CC0000"/>
                </a:solidFill>
                <a:latin typeface="Calibri"/>
                <a:cs typeface="Calibri"/>
              </a:rPr>
              <a:t>8</a:t>
            </a:r>
            <a:r>
              <a:rPr lang="en-US" dirty="0">
                <a:latin typeface="Calibri"/>
                <a:cs typeface="Calibri"/>
              </a:rPr>
              <a:t>,</a:t>
            </a:r>
            <a:r>
              <a:rPr lang="en-US" dirty="0">
                <a:solidFill>
                  <a:srgbClr val="3333FF"/>
                </a:solidFill>
                <a:latin typeface="Calibri"/>
                <a:cs typeface="Calibri"/>
              </a:rPr>
              <a:t>8</a:t>
            </a:r>
            <a:r>
              <a:rPr lang="en-US" dirty="0">
                <a:latin typeface="Calibri"/>
                <a:cs typeface="Calibri"/>
              </a:rPr>
              <a:t>,</a:t>
            </a:r>
            <a:r>
              <a:rPr lang="en-US" dirty="0">
                <a:solidFill>
                  <a:srgbClr val="008000"/>
                </a:solidFill>
                <a:latin typeface="Calibri"/>
                <a:cs typeface="Calibri"/>
              </a:rPr>
              <a:t>1</a:t>
            </a:r>
          </a:p>
        </p:txBody>
      </p:sp>
      <p:sp>
        <p:nvSpPr>
          <p:cNvPr id="38" name="Text Box 29"/>
          <p:cNvSpPr txBox="1">
            <a:spLocks noChangeArrowheads="1"/>
          </p:cNvSpPr>
          <p:nvPr/>
        </p:nvSpPr>
        <p:spPr bwMode="auto">
          <a:xfrm>
            <a:off x="9308757" y="4038600"/>
            <a:ext cx="749643" cy="369332"/>
          </a:xfrm>
          <a:prstGeom prst="rect">
            <a:avLst/>
          </a:prstGeom>
          <a:noFill/>
          <a:ln w="19050">
            <a:solidFill>
              <a:schemeClr val="tx1"/>
            </a:solidFill>
            <a:miter lim="800000"/>
            <a:headEnd/>
            <a:tailEnd/>
          </a:ln>
        </p:spPr>
        <p:txBody>
          <a:bodyPr>
            <a:spAutoFit/>
          </a:bodyPr>
          <a:lstStyle/>
          <a:p>
            <a:pPr algn="ctr">
              <a:spcBef>
                <a:spcPct val="50000"/>
              </a:spcBef>
            </a:pPr>
            <a:r>
              <a:rPr lang="en-US" dirty="0">
                <a:solidFill>
                  <a:srgbClr val="CC0000"/>
                </a:solidFill>
                <a:latin typeface="Calibri"/>
                <a:cs typeface="Calibri"/>
              </a:rPr>
              <a:t>7</a:t>
            </a:r>
            <a:r>
              <a:rPr lang="en-US" dirty="0">
                <a:latin typeface="Calibri"/>
                <a:cs typeface="Calibri"/>
              </a:rPr>
              <a:t>,</a:t>
            </a:r>
            <a:r>
              <a:rPr lang="en-US" dirty="0">
                <a:solidFill>
                  <a:srgbClr val="3333FF"/>
                </a:solidFill>
                <a:latin typeface="Calibri"/>
                <a:cs typeface="Calibri"/>
              </a:rPr>
              <a:t>7</a:t>
            </a:r>
            <a:r>
              <a:rPr lang="en-US" dirty="0">
                <a:latin typeface="Calibri"/>
                <a:cs typeface="Calibri"/>
              </a:rPr>
              <a:t>,</a:t>
            </a:r>
            <a:r>
              <a:rPr lang="en-US" dirty="0">
                <a:solidFill>
                  <a:srgbClr val="008000"/>
                </a:solidFill>
                <a:latin typeface="Calibri"/>
                <a:cs typeface="Calibri"/>
              </a:rPr>
              <a:t>2</a:t>
            </a:r>
          </a:p>
        </p:txBody>
      </p:sp>
      <p:sp>
        <p:nvSpPr>
          <p:cNvPr id="39" name="Text Box 32"/>
          <p:cNvSpPr txBox="1">
            <a:spLocks noChangeArrowheads="1"/>
          </p:cNvSpPr>
          <p:nvPr/>
        </p:nvSpPr>
        <p:spPr bwMode="auto">
          <a:xfrm>
            <a:off x="10908957" y="4038600"/>
            <a:ext cx="749643" cy="369332"/>
          </a:xfrm>
          <a:prstGeom prst="rect">
            <a:avLst/>
          </a:prstGeom>
          <a:noFill/>
          <a:ln w="19050">
            <a:solidFill>
              <a:schemeClr val="tx1"/>
            </a:solidFill>
            <a:miter lim="800000"/>
            <a:headEnd/>
            <a:tailEnd/>
          </a:ln>
        </p:spPr>
        <p:txBody>
          <a:bodyPr>
            <a:spAutoFit/>
          </a:bodyPr>
          <a:lstStyle/>
          <a:p>
            <a:pPr algn="ctr">
              <a:spcBef>
                <a:spcPct val="50000"/>
              </a:spcBef>
            </a:pPr>
            <a:r>
              <a:rPr lang="en-US" dirty="0">
                <a:solidFill>
                  <a:srgbClr val="CC0000"/>
                </a:solidFill>
                <a:latin typeface="Calibri"/>
                <a:cs typeface="Calibri"/>
              </a:rPr>
              <a:t>0</a:t>
            </a:r>
            <a:r>
              <a:rPr lang="en-US" dirty="0">
                <a:latin typeface="Calibri"/>
                <a:cs typeface="Calibri"/>
              </a:rPr>
              <a:t>,</a:t>
            </a:r>
            <a:r>
              <a:rPr lang="en-US" dirty="0">
                <a:solidFill>
                  <a:srgbClr val="3333FF"/>
                </a:solidFill>
                <a:latin typeface="Calibri"/>
                <a:cs typeface="Calibri"/>
              </a:rPr>
              <a:t>0</a:t>
            </a:r>
            <a:r>
              <a:rPr lang="en-US" dirty="0">
                <a:latin typeface="Calibri"/>
                <a:cs typeface="Calibri"/>
              </a:rPr>
              <a:t>,</a:t>
            </a:r>
            <a:r>
              <a:rPr lang="en-US" dirty="0">
                <a:solidFill>
                  <a:srgbClr val="008000"/>
                </a:solidFill>
                <a:latin typeface="Calibri"/>
                <a:cs typeface="Calibri"/>
              </a:rPr>
              <a:t>8</a:t>
            </a:r>
          </a:p>
        </p:txBody>
      </p:sp>
      <p:pic>
        <p:nvPicPr>
          <p:cNvPr id="40" name="Picture 73"/>
          <p:cNvPicPr>
            <a:picLocks noChangeAspect="1" noChangeArrowheads="1"/>
          </p:cNvPicPr>
          <p:nvPr/>
        </p:nvPicPr>
        <p:blipFill>
          <a:blip r:embed="rId4" cstate="print"/>
          <a:srcRect/>
          <a:stretch>
            <a:fillRect/>
          </a:stretch>
        </p:blipFill>
        <p:spPr bwMode="auto">
          <a:xfrm>
            <a:off x="7239000" y="2057400"/>
            <a:ext cx="312737" cy="282575"/>
          </a:xfrm>
          <a:prstGeom prst="rect">
            <a:avLst/>
          </a:prstGeom>
          <a:noFill/>
          <a:ln w="9525">
            <a:noFill/>
            <a:miter lim="800000"/>
            <a:headEnd/>
            <a:tailEnd/>
          </a:ln>
        </p:spPr>
      </p:pic>
      <p:pic>
        <p:nvPicPr>
          <p:cNvPr id="41" name="Picture 72"/>
          <p:cNvPicPr>
            <a:picLocks noChangeAspect="1" noChangeArrowheads="1"/>
          </p:cNvPicPr>
          <p:nvPr/>
        </p:nvPicPr>
        <p:blipFill>
          <a:blip r:embed="rId5" cstate="print"/>
          <a:srcRect/>
          <a:stretch>
            <a:fillRect/>
          </a:stretch>
        </p:blipFill>
        <p:spPr bwMode="auto">
          <a:xfrm>
            <a:off x="5791200" y="2971800"/>
            <a:ext cx="342900" cy="266700"/>
          </a:xfrm>
          <a:prstGeom prst="rect">
            <a:avLst/>
          </a:prstGeom>
          <a:noFill/>
          <a:ln w="9525">
            <a:noFill/>
            <a:miter lim="800000"/>
            <a:headEnd/>
            <a:tailEnd/>
          </a:ln>
        </p:spPr>
      </p:pic>
      <p:grpSp>
        <p:nvGrpSpPr>
          <p:cNvPr id="3" name="Group 2"/>
          <p:cNvGrpSpPr/>
          <p:nvPr/>
        </p:nvGrpSpPr>
        <p:grpSpPr>
          <a:xfrm>
            <a:off x="4610100" y="4038600"/>
            <a:ext cx="342900" cy="304800"/>
            <a:chOff x="4610100" y="4038600"/>
            <a:chExt cx="342900" cy="304800"/>
          </a:xfrm>
        </p:grpSpPr>
        <p:sp>
          <p:nvSpPr>
            <p:cNvPr id="2" name="Rectangle 1"/>
            <p:cNvSpPr/>
            <p:nvPr/>
          </p:nvSpPr>
          <p:spPr>
            <a:xfrm>
              <a:off x="4629150" y="4038600"/>
              <a:ext cx="304800" cy="3048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2" name="Picture 74"/>
            <p:cNvPicPr>
              <a:picLocks noChangeAspect="1" noChangeArrowheads="1"/>
            </p:cNvPicPr>
            <p:nvPr/>
          </p:nvPicPr>
          <p:blipFill>
            <a:blip r:embed="rId6" cstate="print">
              <a:clrChange>
                <a:clrFrom>
                  <a:srgbClr val="000000"/>
                </a:clrFrom>
                <a:clrTo>
                  <a:srgbClr val="000000">
                    <a:alpha val="0"/>
                  </a:srgbClr>
                </a:clrTo>
              </a:clrChange>
            </a:blip>
            <a:srcRect/>
            <a:stretch>
              <a:fillRect/>
            </a:stretch>
          </p:blipFill>
          <p:spPr bwMode="auto">
            <a:xfrm>
              <a:off x="4610100" y="4038600"/>
              <a:ext cx="342900" cy="296863"/>
            </a:xfrm>
            <a:prstGeom prst="rect">
              <a:avLst/>
            </a:prstGeom>
            <a:noFill/>
            <a:ln w="9525">
              <a:noFill/>
              <a:miter lim="800000"/>
              <a:headEnd/>
              <a:tailEnd/>
            </a:ln>
          </p:spPr>
        </p:pic>
      </p:grpSp>
      <p:grpSp>
        <p:nvGrpSpPr>
          <p:cNvPr id="4" name="Group 3"/>
          <p:cNvGrpSpPr/>
          <p:nvPr/>
        </p:nvGrpSpPr>
        <p:grpSpPr>
          <a:xfrm>
            <a:off x="4572000" y="5943600"/>
            <a:ext cx="901700" cy="304800"/>
            <a:chOff x="4572000" y="5943600"/>
            <a:chExt cx="901700" cy="304800"/>
          </a:xfrm>
        </p:grpSpPr>
        <p:pic>
          <p:nvPicPr>
            <p:cNvPr id="43" name="Picture 73"/>
            <p:cNvPicPr>
              <a:picLocks noChangeAspect="1" noChangeArrowheads="1"/>
            </p:cNvPicPr>
            <p:nvPr/>
          </p:nvPicPr>
          <p:blipFill>
            <a:blip r:embed="rId4" cstate="print"/>
            <a:srcRect/>
            <a:stretch>
              <a:fillRect/>
            </a:stretch>
          </p:blipFill>
          <p:spPr bwMode="auto">
            <a:xfrm>
              <a:off x="4572000" y="5965825"/>
              <a:ext cx="312737" cy="282575"/>
            </a:xfrm>
            <a:prstGeom prst="rect">
              <a:avLst/>
            </a:prstGeom>
            <a:noFill/>
            <a:ln w="9525">
              <a:noFill/>
              <a:miter lim="800000"/>
              <a:headEnd/>
              <a:tailEnd/>
            </a:ln>
          </p:spPr>
        </p:pic>
        <p:pic>
          <p:nvPicPr>
            <p:cNvPr id="44" name="Picture 72"/>
            <p:cNvPicPr>
              <a:picLocks noChangeAspect="1" noChangeArrowheads="1"/>
            </p:cNvPicPr>
            <p:nvPr/>
          </p:nvPicPr>
          <p:blipFill>
            <a:blip r:embed="rId5" cstate="print"/>
            <a:srcRect/>
            <a:stretch>
              <a:fillRect/>
            </a:stretch>
          </p:blipFill>
          <p:spPr bwMode="auto">
            <a:xfrm>
              <a:off x="4851400" y="5981700"/>
              <a:ext cx="342900" cy="266700"/>
            </a:xfrm>
            <a:prstGeom prst="rect">
              <a:avLst/>
            </a:prstGeom>
            <a:noFill/>
            <a:ln w="9525">
              <a:noFill/>
              <a:miter lim="800000"/>
              <a:headEnd/>
              <a:tailEnd/>
            </a:ln>
          </p:spPr>
        </p:pic>
        <p:grpSp>
          <p:nvGrpSpPr>
            <p:cNvPr id="48" name="Group 47"/>
            <p:cNvGrpSpPr/>
            <p:nvPr/>
          </p:nvGrpSpPr>
          <p:grpSpPr>
            <a:xfrm>
              <a:off x="5130800" y="5943600"/>
              <a:ext cx="342900" cy="304800"/>
              <a:chOff x="4610100" y="4038600"/>
              <a:chExt cx="342900" cy="304800"/>
            </a:xfrm>
          </p:grpSpPr>
          <p:sp>
            <p:nvSpPr>
              <p:cNvPr id="49" name="Rectangle 48"/>
              <p:cNvSpPr/>
              <p:nvPr/>
            </p:nvSpPr>
            <p:spPr>
              <a:xfrm>
                <a:off x="4629150" y="4038600"/>
                <a:ext cx="304800" cy="3048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0" name="Picture 74"/>
              <p:cNvPicPr>
                <a:picLocks noChangeAspect="1" noChangeArrowheads="1"/>
              </p:cNvPicPr>
              <p:nvPr/>
            </p:nvPicPr>
            <p:blipFill>
              <a:blip r:embed="rId6" cstate="print">
                <a:clrChange>
                  <a:clrFrom>
                    <a:srgbClr val="000000"/>
                  </a:clrFrom>
                  <a:clrTo>
                    <a:srgbClr val="000000">
                      <a:alpha val="0"/>
                    </a:srgbClr>
                  </a:clrTo>
                </a:clrChange>
              </a:blip>
              <a:srcRect/>
              <a:stretch>
                <a:fillRect/>
              </a:stretch>
            </p:blipFill>
            <p:spPr bwMode="auto">
              <a:xfrm>
                <a:off x="4610100" y="4038600"/>
                <a:ext cx="342900" cy="296863"/>
              </a:xfrm>
              <a:prstGeom prst="rect">
                <a:avLst/>
              </a:prstGeom>
              <a:noFill/>
              <a:ln w="9525">
                <a:noFill/>
                <a:miter lim="800000"/>
                <a:headEnd/>
                <a:tailEnd/>
              </a:ln>
            </p:spPr>
          </p:pic>
        </p:grpSp>
      </p:grpSp>
      <p:sp>
        <p:nvSpPr>
          <p:cNvPr id="51" name="Text Box 27"/>
          <p:cNvSpPr txBox="1">
            <a:spLocks noChangeArrowheads="1"/>
          </p:cNvSpPr>
          <p:nvPr/>
        </p:nvSpPr>
        <p:spPr bwMode="auto">
          <a:xfrm>
            <a:off x="6629400" y="2895600"/>
            <a:ext cx="749643" cy="369332"/>
          </a:xfrm>
          <a:prstGeom prst="rect">
            <a:avLst/>
          </a:prstGeom>
          <a:noFill/>
          <a:ln w="19050">
            <a:solidFill>
              <a:schemeClr val="tx1"/>
            </a:solidFill>
            <a:miter lim="800000"/>
            <a:headEnd/>
            <a:tailEnd/>
          </a:ln>
        </p:spPr>
        <p:txBody>
          <a:bodyPr>
            <a:spAutoFit/>
          </a:bodyPr>
          <a:lstStyle/>
          <a:p>
            <a:pPr algn="ctr">
              <a:spcBef>
                <a:spcPct val="50000"/>
              </a:spcBef>
            </a:pPr>
            <a:r>
              <a:rPr lang="en-US" dirty="0">
                <a:solidFill>
                  <a:srgbClr val="CC0000"/>
                </a:solidFill>
                <a:latin typeface="Calibri"/>
                <a:cs typeface="Calibri"/>
              </a:rPr>
              <a:t>8</a:t>
            </a:r>
            <a:r>
              <a:rPr lang="en-US" dirty="0">
                <a:latin typeface="Calibri"/>
                <a:cs typeface="Calibri"/>
              </a:rPr>
              <a:t>,</a:t>
            </a:r>
            <a:r>
              <a:rPr lang="en-US" dirty="0">
                <a:solidFill>
                  <a:srgbClr val="3333FF"/>
                </a:solidFill>
                <a:latin typeface="Calibri"/>
                <a:cs typeface="Calibri"/>
              </a:rPr>
              <a:t>8</a:t>
            </a:r>
            <a:r>
              <a:rPr lang="en-US" dirty="0">
                <a:latin typeface="Calibri"/>
                <a:cs typeface="Calibri"/>
              </a:rPr>
              <a:t>,</a:t>
            </a:r>
            <a:r>
              <a:rPr lang="en-US" dirty="0">
                <a:solidFill>
                  <a:srgbClr val="008000"/>
                </a:solidFill>
                <a:latin typeface="Calibri"/>
                <a:cs typeface="Calibri"/>
              </a:rPr>
              <a:t>1</a:t>
            </a:r>
          </a:p>
        </p:txBody>
      </p:sp>
      <p:sp>
        <p:nvSpPr>
          <p:cNvPr id="52" name="Text Box 29"/>
          <p:cNvSpPr txBox="1">
            <a:spLocks noChangeArrowheads="1"/>
          </p:cNvSpPr>
          <p:nvPr/>
        </p:nvSpPr>
        <p:spPr bwMode="auto">
          <a:xfrm>
            <a:off x="10070757" y="2895600"/>
            <a:ext cx="749643" cy="369332"/>
          </a:xfrm>
          <a:prstGeom prst="rect">
            <a:avLst/>
          </a:prstGeom>
          <a:noFill/>
          <a:ln w="19050">
            <a:solidFill>
              <a:schemeClr val="tx1"/>
            </a:solidFill>
            <a:miter lim="800000"/>
            <a:headEnd/>
            <a:tailEnd/>
          </a:ln>
        </p:spPr>
        <p:txBody>
          <a:bodyPr>
            <a:spAutoFit/>
          </a:bodyPr>
          <a:lstStyle/>
          <a:p>
            <a:pPr algn="ctr">
              <a:spcBef>
                <a:spcPct val="50000"/>
              </a:spcBef>
            </a:pPr>
            <a:r>
              <a:rPr lang="en-US" dirty="0">
                <a:solidFill>
                  <a:srgbClr val="CC0000"/>
                </a:solidFill>
                <a:latin typeface="Calibri"/>
                <a:cs typeface="Calibri"/>
              </a:rPr>
              <a:t>7</a:t>
            </a:r>
            <a:r>
              <a:rPr lang="en-US" dirty="0">
                <a:latin typeface="Calibri"/>
                <a:cs typeface="Calibri"/>
              </a:rPr>
              <a:t>,</a:t>
            </a:r>
            <a:r>
              <a:rPr lang="en-US" dirty="0">
                <a:solidFill>
                  <a:srgbClr val="3333FF"/>
                </a:solidFill>
                <a:latin typeface="Calibri"/>
                <a:cs typeface="Calibri"/>
              </a:rPr>
              <a:t>7</a:t>
            </a:r>
            <a:r>
              <a:rPr lang="en-US" dirty="0">
                <a:latin typeface="Calibri"/>
                <a:cs typeface="Calibri"/>
              </a:rPr>
              <a:t>,</a:t>
            </a:r>
            <a:r>
              <a:rPr lang="en-US" dirty="0">
                <a:solidFill>
                  <a:srgbClr val="008000"/>
                </a:solidFill>
                <a:latin typeface="Calibri"/>
                <a:cs typeface="Calibri"/>
              </a:rPr>
              <a:t>2</a:t>
            </a:r>
          </a:p>
        </p:txBody>
      </p:sp>
      <p:sp>
        <p:nvSpPr>
          <p:cNvPr id="53" name="Text Box 27"/>
          <p:cNvSpPr txBox="1">
            <a:spLocks noChangeArrowheads="1"/>
          </p:cNvSpPr>
          <p:nvPr/>
        </p:nvSpPr>
        <p:spPr bwMode="auto">
          <a:xfrm>
            <a:off x="8318157" y="1981200"/>
            <a:ext cx="749643" cy="369332"/>
          </a:xfrm>
          <a:prstGeom prst="rect">
            <a:avLst/>
          </a:prstGeom>
          <a:noFill/>
          <a:ln w="19050">
            <a:solidFill>
              <a:schemeClr val="tx1"/>
            </a:solidFill>
            <a:miter lim="800000"/>
            <a:headEnd/>
            <a:tailEnd/>
          </a:ln>
        </p:spPr>
        <p:txBody>
          <a:bodyPr>
            <a:spAutoFit/>
          </a:bodyPr>
          <a:lstStyle/>
          <a:p>
            <a:pPr algn="ctr">
              <a:spcBef>
                <a:spcPct val="50000"/>
              </a:spcBef>
            </a:pPr>
            <a:r>
              <a:rPr lang="en-US" dirty="0">
                <a:solidFill>
                  <a:srgbClr val="CC0000"/>
                </a:solidFill>
                <a:latin typeface="Calibri"/>
                <a:cs typeface="Calibri"/>
              </a:rPr>
              <a:t>8</a:t>
            </a:r>
            <a:r>
              <a:rPr lang="en-US" dirty="0">
                <a:latin typeface="Calibri"/>
                <a:cs typeface="Calibri"/>
              </a:rPr>
              <a:t>,</a:t>
            </a:r>
            <a:r>
              <a:rPr lang="en-US" dirty="0">
                <a:solidFill>
                  <a:srgbClr val="3333FF"/>
                </a:solidFill>
                <a:latin typeface="Calibri"/>
                <a:cs typeface="Calibri"/>
              </a:rPr>
              <a:t>8</a:t>
            </a:r>
            <a:r>
              <a:rPr lang="en-US" dirty="0">
                <a:latin typeface="Calibri"/>
                <a:cs typeface="Calibri"/>
              </a:rPr>
              <a:t>,</a:t>
            </a:r>
            <a:r>
              <a:rPr lang="en-US" dirty="0">
                <a:solidFill>
                  <a:srgbClr val="008000"/>
                </a:solidFill>
                <a:latin typeface="Calibri"/>
                <a:cs typeface="Calibri"/>
              </a:rPr>
              <a:t>1</a:t>
            </a:r>
          </a:p>
        </p:txBody>
      </p:sp>
      <p:sp>
        <p:nvSpPr>
          <p:cNvPr id="54" name="Right Arrow 53"/>
          <p:cNvSpPr/>
          <p:nvPr/>
        </p:nvSpPr>
        <p:spPr>
          <a:xfrm rot="9723016">
            <a:off x="6721758" y="2435881"/>
            <a:ext cx="1066800" cy="304800"/>
          </a:xfrm>
          <a:prstGeom prst="rightArrow">
            <a:avLst/>
          </a:prstGeom>
          <a:solidFill>
            <a:srgbClr val="FF0000"/>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ight Arrow 54"/>
          <p:cNvSpPr/>
          <p:nvPr/>
        </p:nvSpPr>
        <p:spPr>
          <a:xfrm rot="2673699">
            <a:off x="6369971" y="3539009"/>
            <a:ext cx="876353" cy="313382"/>
          </a:xfrm>
          <a:prstGeom prst="rightArrow">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2FE5622A-B70E-274C-A639-15E4062AE47A}"/>
              </a:ext>
            </a:extLst>
          </p:cNvPr>
          <p:cNvSpPr>
            <a:spLocks noGrp="1"/>
          </p:cNvSpPr>
          <p:nvPr>
            <p:ph type="sldNum" sz="quarter" idx="12"/>
          </p:nvPr>
        </p:nvSpPr>
        <p:spPr/>
        <p:txBody>
          <a:bodyPr/>
          <a:lstStyle/>
          <a:p>
            <a:pPr>
              <a:defRPr/>
            </a:pPr>
            <a:fld id="{8E81798C-0F99-461B-869F-8FC2E08F7ABC}" type="slidenum">
              <a:rPr lang="en-US" smtClean="0"/>
              <a:pPr>
                <a:defRPr/>
              </a:pPr>
              <a:t>15</a:t>
            </a:fld>
            <a:endParaRPr lang="en-US" dirty="0"/>
          </a:p>
        </p:txBody>
      </p:sp>
    </p:spTree>
    <p:extLst>
      <p:ext uri="{BB962C8B-B14F-4D97-AF65-F5344CB8AC3E}">
        <p14:creationId xmlns:p14="http://schemas.microsoft.com/office/powerpoint/2010/main" val="24669722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51" grpId="0" animBg="1"/>
      <p:bldP spid="52" grpId="0" animBg="1"/>
      <p:bldP spid="53" grpId="0" animBg="1"/>
      <p:bldP spid="54" grpId="0" animBg="1"/>
      <p:bldP spid="5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0025" y="1470461"/>
            <a:ext cx="4918972" cy="4549339"/>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Minimax Efficiency</a:t>
            </a:r>
          </a:p>
        </p:txBody>
      </p:sp>
      <p:sp>
        <p:nvSpPr>
          <p:cNvPr id="3" name="Content Placeholder 2"/>
          <p:cNvSpPr>
            <a:spLocks noGrp="1"/>
          </p:cNvSpPr>
          <p:nvPr>
            <p:ph idx="1"/>
          </p:nvPr>
        </p:nvSpPr>
        <p:spPr>
          <a:xfrm>
            <a:off x="406400" y="1519236"/>
            <a:ext cx="5918200" cy="4729164"/>
          </a:xfrm>
        </p:spPr>
        <p:txBody>
          <a:bodyPr/>
          <a:lstStyle/>
          <a:p>
            <a:pPr lvl="0">
              <a:lnSpc>
                <a:spcPct val="90000"/>
              </a:lnSpc>
              <a:buClr>
                <a:srgbClr val="333399"/>
              </a:buClr>
            </a:pPr>
            <a:r>
              <a:rPr lang="en-US" sz="2800" dirty="0">
                <a:solidFill>
                  <a:srgbClr val="333399"/>
                </a:solidFill>
              </a:rPr>
              <a:t>How efficient is minimax?</a:t>
            </a:r>
          </a:p>
          <a:p>
            <a:pPr lvl="1">
              <a:lnSpc>
                <a:spcPct val="90000"/>
              </a:lnSpc>
              <a:buClr>
                <a:srgbClr val="333399"/>
              </a:buClr>
            </a:pPr>
            <a:r>
              <a:rPr lang="en-US" sz="2400" dirty="0"/>
              <a:t>Just like (exhaustive) DFS</a:t>
            </a:r>
          </a:p>
          <a:p>
            <a:pPr lvl="1">
              <a:lnSpc>
                <a:spcPct val="90000"/>
              </a:lnSpc>
              <a:buClr>
                <a:srgbClr val="000000"/>
              </a:buClr>
            </a:pPr>
            <a:r>
              <a:rPr lang="en-US" sz="2400" dirty="0">
                <a:solidFill>
                  <a:srgbClr val="000000"/>
                </a:solidFill>
                <a:ea typeface="+mn-ea"/>
                <a:cs typeface="+mn-cs"/>
              </a:rPr>
              <a:t>Time: O(</a:t>
            </a:r>
            <a:r>
              <a:rPr lang="en-US" sz="2400" dirty="0" err="1">
                <a:solidFill>
                  <a:srgbClr val="000000"/>
                </a:solidFill>
                <a:ea typeface="+mn-ea"/>
                <a:cs typeface="+mn-cs"/>
              </a:rPr>
              <a:t>b</a:t>
            </a:r>
            <a:r>
              <a:rPr lang="en-US" sz="2400" baseline="30000" dirty="0" err="1">
                <a:solidFill>
                  <a:srgbClr val="000000"/>
                </a:solidFill>
                <a:ea typeface="+mn-ea"/>
                <a:cs typeface="+mn-cs"/>
              </a:rPr>
              <a:t>m</a:t>
            </a:r>
            <a:r>
              <a:rPr lang="en-US" sz="2400" dirty="0">
                <a:solidFill>
                  <a:srgbClr val="000000"/>
                </a:solidFill>
                <a:ea typeface="+mn-ea"/>
                <a:cs typeface="+mn-cs"/>
              </a:rPr>
              <a:t>)</a:t>
            </a:r>
          </a:p>
          <a:p>
            <a:pPr lvl="1">
              <a:lnSpc>
                <a:spcPct val="90000"/>
              </a:lnSpc>
              <a:buClr>
                <a:srgbClr val="000000"/>
              </a:buClr>
            </a:pPr>
            <a:r>
              <a:rPr lang="en-US" sz="2400" dirty="0">
                <a:solidFill>
                  <a:srgbClr val="000000"/>
                </a:solidFill>
                <a:ea typeface="+mn-ea"/>
                <a:cs typeface="+mn-cs"/>
              </a:rPr>
              <a:t>Space: O(</a:t>
            </a:r>
            <a:r>
              <a:rPr lang="en-US" sz="2400" dirty="0" err="1">
                <a:solidFill>
                  <a:srgbClr val="000000"/>
                </a:solidFill>
                <a:ea typeface="+mn-ea"/>
                <a:cs typeface="+mn-cs"/>
              </a:rPr>
              <a:t>bm</a:t>
            </a:r>
            <a:r>
              <a:rPr lang="en-US" sz="2400" dirty="0">
                <a:solidFill>
                  <a:srgbClr val="000000"/>
                </a:solidFill>
                <a:ea typeface="+mn-ea"/>
                <a:cs typeface="+mn-cs"/>
              </a:rPr>
              <a:t>)</a:t>
            </a:r>
          </a:p>
          <a:p>
            <a:pPr lvl="0">
              <a:lnSpc>
                <a:spcPct val="90000"/>
              </a:lnSpc>
              <a:buClr>
                <a:srgbClr val="333399"/>
              </a:buClr>
            </a:pPr>
            <a:endParaRPr lang="en-US" sz="2800" dirty="0">
              <a:solidFill>
                <a:srgbClr val="333399"/>
              </a:solidFill>
            </a:endParaRPr>
          </a:p>
          <a:p>
            <a:pPr lvl="0">
              <a:lnSpc>
                <a:spcPct val="90000"/>
              </a:lnSpc>
              <a:buClr>
                <a:srgbClr val="333399"/>
              </a:buClr>
            </a:pPr>
            <a:r>
              <a:rPr lang="en-US" sz="2800" dirty="0">
                <a:solidFill>
                  <a:srgbClr val="333399"/>
                </a:solidFill>
              </a:rPr>
              <a:t>Example: For </a:t>
            </a:r>
            <a:r>
              <a:rPr lang="en-US" sz="2800" kern="1200" dirty="0">
                <a:solidFill>
                  <a:srgbClr val="333399"/>
                </a:solidFill>
              </a:rPr>
              <a:t>chess, b </a:t>
            </a:r>
            <a:r>
              <a:rPr lang="en-US" sz="2800" kern="1200" dirty="0">
                <a:solidFill>
                  <a:srgbClr val="333399"/>
                </a:solidFill>
                <a:sym typeface="Symbol" pitchFamily="18" charset="2"/>
              </a:rPr>
              <a:t> 35, m  100</a:t>
            </a:r>
            <a:endParaRPr lang="en-US" sz="2800" dirty="0">
              <a:solidFill>
                <a:srgbClr val="333399"/>
              </a:solidFill>
            </a:endParaRPr>
          </a:p>
          <a:p>
            <a:pPr marL="800082" lvl="1" indent="-342882">
              <a:lnSpc>
                <a:spcPct val="90000"/>
              </a:lnSpc>
              <a:buClrTx/>
            </a:pPr>
            <a:r>
              <a:rPr lang="en-US" sz="2400" dirty="0">
                <a:solidFill>
                  <a:srgbClr val="000000"/>
                </a:solidFill>
                <a:ea typeface="+mn-ea"/>
                <a:cs typeface="+mn-cs"/>
              </a:rPr>
              <a:t>Exact solution is completely infeasible</a:t>
            </a:r>
          </a:p>
          <a:p>
            <a:pPr marL="800082" lvl="1" indent="-342882">
              <a:lnSpc>
                <a:spcPct val="90000"/>
              </a:lnSpc>
              <a:buClrTx/>
            </a:pPr>
            <a:r>
              <a:rPr lang="en-US" sz="2400" dirty="0">
                <a:solidFill>
                  <a:srgbClr val="000000"/>
                </a:solidFill>
                <a:ea typeface="+mn-ea"/>
                <a:cs typeface="+mn-cs"/>
              </a:rPr>
              <a:t>Humans can’t do this either, so how do we play chess?</a:t>
            </a:r>
          </a:p>
          <a:p>
            <a:endParaRPr lang="en-US" sz="4000" dirty="0"/>
          </a:p>
        </p:txBody>
      </p:sp>
      <p:sp>
        <p:nvSpPr>
          <p:cNvPr id="4" name="Slide Number Placeholder 3">
            <a:extLst>
              <a:ext uri="{FF2B5EF4-FFF2-40B4-BE49-F238E27FC236}">
                <a16:creationId xmlns:a16="http://schemas.microsoft.com/office/drawing/2014/main" id="{468249CE-5C4D-364E-9B72-F2586E97C3E7}"/>
              </a:ext>
            </a:extLst>
          </p:cNvPr>
          <p:cNvSpPr>
            <a:spLocks noGrp="1"/>
          </p:cNvSpPr>
          <p:nvPr>
            <p:ph type="sldNum" sz="quarter" idx="12"/>
          </p:nvPr>
        </p:nvSpPr>
        <p:spPr/>
        <p:txBody>
          <a:bodyPr/>
          <a:lstStyle/>
          <a:p>
            <a:pPr>
              <a:defRPr/>
            </a:pPr>
            <a:fld id="{8E81798C-0F99-461B-869F-8FC2E08F7ABC}" type="slidenum">
              <a:rPr lang="en-US" smtClean="0"/>
              <a:pPr>
                <a:defRPr/>
              </a:pPr>
              <a:t>16</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9"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19400" y="1448322"/>
            <a:ext cx="6723063" cy="4418556"/>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Game Tree Pruning</a:t>
            </a:r>
          </a:p>
        </p:txBody>
      </p:sp>
      <p:sp>
        <p:nvSpPr>
          <p:cNvPr id="3" name="Slide Number Placeholder 2">
            <a:extLst>
              <a:ext uri="{FF2B5EF4-FFF2-40B4-BE49-F238E27FC236}">
                <a16:creationId xmlns:a16="http://schemas.microsoft.com/office/drawing/2014/main" id="{00151855-27DB-0842-A335-8DC022FDF472}"/>
              </a:ext>
            </a:extLst>
          </p:cNvPr>
          <p:cNvSpPr>
            <a:spLocks noGrp="1"/>
          </p:cNvSpPr>
          <p:nvPr>
            <p:ph type="sldNum" sz="quarter" idx="12"/>
          </p:nvPr>
        </p:nvSpPr>
        <p:spPr/>
        <p:txBody>
          <a:bodyPr/>
          <a:lstStyle/>
          <a:p>
            <a:pPr>
              <a:defRPr/>
            </a:pPr>
            <a:fld id="{8E81798C-0F99-461B-869F-8FC2E08F7ABC}" type="slidenum">
              <a:rPr lang="en-US" smtClean="0"/>
              <a:pPr>
                <a:defRPr/>
              </a:pPr>
              <a:t>17</a:t>
            </a:fld>
            <a:endParaRPr lang="en-US" dirty="0"/>
          </a:p>
        </p:txBody>
      </p:sp>
    </p:spTree>
    <p:extLst>
      <p:ext uri="{BB962C8B-B14F-4D97-AF65-F5344CB8AC3E}">
        <p14:creationId xmlns:p14="http://schemas.microsoft.com/office/powerpoint/2010/main" val="28955052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a:sym typeface="Symbol" pitchFamily="18" charset="2"/>
              </a:rPr>
              <a:t>Minimax Example</a:t>
            </a:r>
          </a:p>
        </p:txBody>
      </p:sp>
      <p:sp>
        <p:nvSpPr>
          <p:cNvPr id="14339" name="AutoShape 4"/>
          <p:cNvSpPr>
            <a:spLocks noChangeArrowheads="1"/>
          </p:cNvSpPr>
          <p:nvPr/>
        </p:nvSpPr>
        <p:spPr bwMode="auto">
          <a:xfrm>
            <a:off x="5693833" y="2209800"/>
            <a:ext cx="508000" cy="304800"/>
          </a:xfrm>
          <a:prstGeom prst="triangle">
            <a:avLst>
              <a:gd name="adj" fmla="val 50000"/>
            </a:avLst>
          </a:prstGeom>
          <a:solidFill>
            <a:srgbClr val="0000FF"/>
          </a:solidFill>
          <a:ln w="12700">
            <a:solidFill>
              <a:schemeClr val="tx1"/>
            </a:solidFill>
            <a:miter lim="800000"/>
            <a:headEnd/>
            <a:tailEnd/>
          </a:ln>
        </p:spPr>
        <p:txBody>
          <a:bodyPr wrap="none" anchor="ctr"/>
          <a:lstStyle/>
          <a:p>
            <a:endParaRPr lang="en-US"/>
          </a:p>
        </p:txBody>
      </p:sp>
      <p:grpSp>
        <p:nvGrpSpPr>
          <p:cNvPr id="2" name="Group 60"/>
          <p:cNvGrpSpPr>
            <a:grpSpLocks/>
          </p:cNvGrpSpPr>
          <p:nvPr/>
        </p:nvGrpSpPr>
        <p:grpSpPr bwMode="auto">
          <a:xfrm>
            <a:off x="2641600" y="3765550"/>
            <a:ext cx="508000" cy="1187450"/>
            <a:chOff x="1981200" y="3765550"/>
            <a:chExt cx="381000" cy="1187450"/>
          </a:xfrm>
          <a:solidFill>
            <a:srgbClr val="C198E0"/>
          </a:solidFill>
        </p:grpSpPr>
        <p:cxnSp>
          <p:nvCxnSpPr>
            <p:cNvPr id="14382" name="AutoShape 13"/>
            <p:cNvCxnSpPr>
              <a:cxnSpLocks noChangeShapeType="1"/>
              <a:stCxn id="14374" idx="0"/>
            </p:cNvCxnSpPr>
            <p:nvPr/>
          </p:nvCxnSpPr>
          <p:spPr bwMode="auto">
            <a:xfrm>
              <a:off x="2173288" y="3765550"/>
              <a:ext cx="1588" cy="806450"/>
            </a:xfrm>
            <a:prstGeom prst="straightConnector1">
              <a:avLst/>
            </a:prstGeom>
            <a:grpFill/>
            <a:ln w="12700">
              <a:solidFill>
                <a:schemeClr val="tx1"/>
              </a:solidFill>
              <a:round/>
              <a:headEnd/>
              <a:tailEnd type="triangle" w="med" len="med"/>
            </a:ln>
          </p:spPr>
        </p:cxnSp>
        <p:sp>
          <p:nvSpPr>
            <p:cNvPr id="14383" name="Rectangle 7"/>
            <p:cNvSpPr>
              <a:spLocks noChangeArrowheads="1"/>
            </p:cNvSpPr>
            <p:nvPr/>
          </p:nvSpPr>
          <p:spPr bwMode="auto">
            <a:xfrm>
              <a:off x="1981200" y="4648200"/>
              <a:ext cx="381000" cy="304800"/>
            </a:xfrm>
            <a:prstGeom prst="rect">
              <a:avLst/>
            </a:prstGeom>
            <a:grpFill/>
            <a:ln w="9525">
              <a:solidFill>
                <a:schemeClr val="tx1"/>
              </a:solidFill>
              <a:miter lim="800000"/>
              <a:headEnd/>
              <a:tailEnd/>
            </a:ln>
          </p:spPr>
          <p:txBody>
            <a:bodyPr wrap="none" anchor="ctr"/>
            <a:lstStyle/>
            <a:p>
              <a:pPr algn="ctr"/>
              <a:r>
                <a:rPr lang="en-US" dirty="0"/>
                <a:t>12</a:t>
              </a:r>
            </a:p>
          </p:txBody>
        </p:sp>
      </p:grpSp>
      <p:grpSp>
        <p:nvGrpSpPr>
          <p:cNvPr id="3" name="Group 61"/>
          <p:cNvGrpSpPr>
            <a:grpSpLocks/>
          </p:cNvGrpSpPr>
          <p:nvPr/>
        </p:nvGrpSpPr>
        <p:grpSpPr bwMode="auto">
          <a:xfrm>
            <a:off x="2897717" y="3765550"/>
            <a:ext cx="1267883" cy="1187450"/>
            <a:chOff x="2173288" y="3765550"/>
            <a:chExt cx="950912" cy="1187450"/>
          </a:xfrm>
          <a:solidFill>
            <a:srgbClr val="C198E0"/>
          </a:solidFill>
        </p:grpSpPr>
        <p:cxnSp>
          <p:nvCxnSpPr>
            <p:cNvPr id="14380" name="AutoShape 17"/>
            <p:cNvCxnSpPr>
              <a:cxnSpLocks noChangeShapeType="1"/>
              <a:stCxn id="14374" idx="0"/>
            </p:cNvCxnSpPr>
            <p:nvPr/>
          </p:nvCxnSpPr>
          <p:spPr bwMode="auto">
            <a:xfrm>
              <a:off x="2173288" y="3765550"/>
              <a:ext cx="763586" cy="822325"/>
            </a:xfrm>
            <a:prstGeom prst="straightConnector1">
              <a:avLst/>
            </a:prstGeom>
            <a:grpFill/>
            <a:ln w="12700">
              <a:solidFill>
                <a:schemeClr val="tx1"/>
              </a:solidFill>
              <a:round/>
              <a:headEnd/>
              <a:tailEnd type="triangle" w="med" len="med"/>
            </a:ln>
          </p:spPr>
        </p:cxnSp>
        <p:sp>
          <p:nvSpPr>
            <p:cNvPr id="14381" name="Rectangle 7"/>
            <p:cNvSpPr>
              <a:spLocks noChangeArrowheads="1"/>
            </p:cNvSpPr>
            <p:nvPr/>
          </p:nvSpPr>
          <p:spPr bwMode="auto">
            <a:xfrm>
              <a:off x="2743200" y="4648200"/>
              <a:ext cx="381000" cy="304800"/>
            </a:xfrm>
            <a:prstGeom prst="rect">
              <a:avLst/>
            </a:prstGeom>
            <a:grpFill/>
            <a:ln w="9525">
              <a:solidFill>
                <a:schemeClr val="tx1"/>
              </a:solidFill>
              <a:miter lim="800000"/>
              <a:headEnd/>
              <a:tailEnd/>
            </a:ln>
          </p:spPr>
          <p:txBody>
            <a:bodyPr wrap="none" anchor="ctr"/>
            <a:lstStyle/>
            <a:p>
              <a:pPr algn="ctr"/>
              <a:r>
                <a:rPr lang="en-US" dirty="0"/>
                <a:t>8</a:t>
              </a:r>
            </a:p>
          </p:txBody>
        </p:sp>
      </p:grpSp>
      <p:grpSp>
        <p:nvGrpSpPr>
          <p:cNvPr id="4" name="Group 64"/>
          <p:cNvGrpSpPr>
            <a:grpSpLocks/>
          </p:cNvGrpSpPr>
          <p:nvPr/>
        </p:nvGrpSpPr>
        <p:grpSpPr bwMode="auto">
          <a:xfrm>
            <a:off x="8737600" y="3765550"/>
            <a:ext cx="508000" cy="1187450"/>
            <a:chOff x="6553200" y="3765550"/>
            <a:chExt cx="381000" cy="1187450"/>
          </a:xfrm>
          <a:solidFill>
            <a:srgbClr val="C198E0"/>
          </a:solidFill>
        </p:grpSpPr>
        <p:cxnSp>
          <p:nvCxnSpPr>
            <p:cNvPr id="14378" name="AutoShape 33"/>
            <p:cNvCxnSpPr>
              <a:cxnSpLocks noChangeShapeType="1"/>
            </p:cNvCxnSpPr>
            <p:nvPr/>
          </p:nvCxnSpPr>
          <p:spPr bwMode="auto">
            <a:xfrm>
              <a:off x="6745288" y="3765550"/>
              <a:ext cx="1588" cy="806450"/>
            </a:xfrm>
            <a:prstGeom prst="straightConnector1">
              <a:avLst/>
            </a:prstGeom>
            <a:grpFill/>
            <a:ln w="12700">
              <a:solidFill>
                <a:schemeClr val="tx1"/>
              </a:solidFill>
              <a:round/>
              <a:headEnd/>
              <a:tailEnd type="triangle" w="med" len="med"/>
            </a:ln>
          </p:spPr>
        </p:cxnSp>
        <p:sp>
          <p:nvSpPr>
            <p:cNvPr id="14379" name="Rectangle 7"/>
            <p:cNvSpPr>
              <a:spLocks noChangeArrowheads="1"/>
            </p:cNvSpPr>
            <p:nvPr/>
          </p:nvSpPr>
          <p:spPr bwMode="auto">
            <a:xfrm>
              <a:off x="6553200" y="4648200"/>
              <a:ext cx="381000" cy="304800"/>
            </a:xfrm>
            <a:prstGeom prst="rect">
              <a:avLst/>
            </a:prstGeom>
            <a:grpFill/>
            <a:ln w="9525">
              <a:solidFill>
                <a:schemeClr val="tx1"/>
              </a:solidFill>
              <a:miter lim="800000"/>
              <a:headEnd/>
              <a:tailEnd/>
            </a:ln>
          </p:spPr>
          <p:txBody>
            <a:bodyPr wrap="none" anchor="ctr"/>
            <a:lstStyle/>
            <a:p>
              <a:pPr algn="ctr"/>
              <a:r>
                <a:rPr lang="en-US"/>
                <a:t>5</a:t>
              </a:r>
            </a:p>
          </p:txBody>
        </p:sp>
      </p:grpSp>
      <p:grpSp>
        <p:nvGrpSpPr>
          <p:cNvPr id="5" name="Group 65"/>
          <p:cNvGrpSpPr>
            <a:grpSpLocks/>
          </p:cNvGrpSpPr>
          <p:nvPr/>
        </p:nvGrpSpPr>
        <p:grpSpPr bwMode="auto">
          <a:xfrm>
            <a:off x="8993717" y="3765550"/>
            <a:ext cx="1267883" cy="1187450"/>
            <a:chOff x="6745288" y="3765550"/>
            <a:chExt cx="950912" cy="1187450"/>
          </a:xfrm>
          <a:solidFill>
            <a:srgbClr val="C198E0"/>
          </a:solidFill>
        </p:grpSpPr>
        <p:cxnSp>
          <p:nvCxnSpPr>
            <p:cNvPr id="14376" name="AutoShape 37"/>
            <p:cNvCxnSpPr>
              <a:cxnSpLocks noChangeShapeType="1"/>
            </p:cNvCxnSpPr>
            <p:nvPr/>
          </p:nvCxnSpPr>
          <p:spPr bwMode="auto">
            <a:xfrm>
              <a:off x="6745288" y="3765550"/>
              <a:ext cx="763587" cy="822325"/>
            </a:xfrm>
            <a:prstGeom prst="straightConnector1">
              <a:avLst/>
            </a:prstGeom>
            <a:grpFill/>
            <a:ln w="12700">
              <a:solidFill>
                <a:schemeClr val="tx1"/>
              </a:solidFill>
              <a:round/>
              <a:headEnd/>
              <a:tailEnd type="triangle" w="med" len="med"/>
            </a:ln>
          </p:spPr>
        </p:cxnSp>
        <p:sp>
          <p:nvSpPr>
            <p:cNvPr id="14377" name="Rectangle 7"/>
            <p:cNvSpPr>
              <a:spLocks noChangeArrowheads="1"/>
            </p:cNvSpPr>
            <p:nvPr/>
          </p:nvSpPr>
          <p:spPr bwMode="auto">
            <a:xfrm>
              <a:off x="7315200" y="4648200"/>
              <a:ext cx="381000" cy="304800"/>
            </a:xfrm>
            <a:prstGeom prst="rect">
              <a:avLst/>
            </a:prstGeom>
            <a:grpFill/>
            <a:ln w="9525">
              <a:solidFill>
                <a:schemeClr val="tx1"/>
              </a:solidFill>
              <a:miter lim="800000"/>
              <a:headEnd/>
              <a:tailEnd/>
            </a:ln>
          </p:spPr>
          <p:txBody>
            <a:bodyPr wrap="none" anchor="ctr"/>
            <a:lstStyle/>
            <a:p>
              <a:pPr algn="ctr"/>
              <a:r>
                <a:rPr lang="en-US"/>
                <a:t>2</a:t>
              </a:r>
            </a:p>
          </p:txBody>
        </p:sp>
      </p:grpSp>
      <p:grpSp>
        <p:nvGrpSpPr>
          <p:cNvPr id="13" name="Group 12"/>
          <p:cNvGrpSpPr/>
          <p:nvPr/>
        </p:nvGrpSpPr>
        <p:grpSpPr>
          <a:xfrm>
            <a:off x="2645833" y="2514600"/>
            <a:ext cx="3302000" cy="1250950"/>
            <a:chOff x="2645833" y="2514600"/>
            <a:chExt cx="3302000" cy="1250950"/>
          </a:xfrm>
        </p:grpSpPr>
        <p:sp>
          <p:nvSpPr>
            <p:cNvPr id="14374" name="AutoShape 6"/>
            <p:cNvSpPr>
              <a:spLocks noChangeArrowheads="1"/>
            </p:cNvSpPr>
            <p:nvPr/>
          </p:nvSpPr>
          <p:spPr bwMode="auto">
            <a:xfrm flipV="1">
              <a:off x="2645833" y="3460750"/>
              <a:ext cx="508000" cy="304800"/>
            </a:xfrm>
            <a:prstGeom prst="triangle">
              <a:avLst>
                <a:gd name="adj" fmla="val 50000"/>
              </a:avLst>
            </a:prstGeom>
            <a:solidFill>
              <a:srgbClr val="FF0000"/>
            </a:solidFill>
            <a:ln w="12700">
              <a:solidFill>
                <a:schemeClr val="tx1"/>
              </a:solidFill>
              <a:miter lim="800000"/>
              <a:headEnd/>
              <a:tailEnd/>
            </a:ln>
          </p:spPr>
          <p:txBody>
            <a:bodyPr wrap="none" anchor="ctr"/>
            <a:lstStyle/>
            <a:p>
              <a:endParaRPr lang="en-US"/>
            </a:p>
          </p:txBody>
        </p:sp>
        <p:cxnSp>
          <p:nvCxnSpPr>
            <p:cNvPr id="14375" name="AutoShape 7"/>
            <p:cNvCxnSpPr>
              <a:cxnSpLocks noChangeShapeType="1"/>
              <a:stCxn id="14339" idx="3"/>
              <a:endCxn id="14374" idx="3"/>
            </p:cNvCxnSpPr>
            <p:nvPr/>
          </p:nvCxnSpPr>
          <p:spPr bwMode="auto">
            <a:xfrm flipH="1">
              <a:off x="2897717" y="2514600"/>
              <a:ext cx="3050116"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14374" idx="0"/>
          </p:cNvCxnSpPr>
          <p:nvPr/>
        </p:nvCxnSpPr>
        <p:spPr bwMode="auto">
          <a:xfrm flipH="1">
            <a:off x="1883835" y="3765553"/>
            <a:ext cx="1013884" cy="822325"/>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625600" y="4648200"/>
            <a:ext cx="508000" cy="304800"/>
          </a:xfrm>
          <a:prstGeom prst="rect">
            <a:avLst/>
          </a:prstGeom>
          <a:solidFill>
            <a:srgbClr val="C198E0"/>
          </a:solidFill>
          <a:ln w="9525">
            <a:solidFill>
              <a:schemeClr val="tx1"/>
            </a:solidFill>
            <a:miter lim="800000"/>
            <a:headEnd/>
            <a:tailEnd/>
          </a:ln>
        </p:spPr>
        <p:txBody>
          <a:bodyPr wrap="none" anchor="ctr"/>
          <a:lstStyle/>
          <a:p>
            <a:pPr algn="ctr"/>
            <a:r>
              <a:rPr lang="en-US"/>
              <a:t>3</a:t>
            </a:r>
          </a:p>
        </p:txBody>
      </p:sp>
      <p:cxnSp>
        <p:nvCxnSpPr>
          <p:cNvPr id="67" name="AutoShape 21"/>
          <p:cNvCxnSpPr>
            <a:cxnSpLocks noChangeShapeType="1"/>
          </p:cNvCxnSpPr>
          <p:nvPr/>
        </p:nvCxnSpPr>
        <p:spPr bwMode="auto">
          <a:xfrm rot="5400000">
            <a:off x="5790143" y="2665943"/>
            <a:ext cx="304800" cy="2116"/>
          </a:xfrm>
          <a:prstGeom prst="straightConnector1">
            <a:avLst/>
          </a:prstGeom>
          <a:noFill/>
          <a:ln w="12700">
            <a:solidFill>
              <a:schemeClr val="tx1"/>
            </a:solidFill>
            <a:round/>
            <a:headEnd/>
            <a:tailEnd/>
          </a:ln>
        </p:spPr>
      </p:cxnSp>
      <p:cxnSp>
        <p:nvCxnSpPr>
          <p:cNvPr id="70" name="AutoShape 21"/>
          <p:cNvCxnSpPr>
            <a:cxnSpLocks noChangeShapeType="1"/>
            <a:stCxn id="14339" idx="3"/>
          </p:cNvCxnSpPr>
          <p:nvPr/>
        </p:nvCxnSpPr>
        <p:spPr bwMode="auto">
          <a:xfrm rot="16200000" flipH="1">
            <a:off x="6212417" y="2250019"/>
            <a:ext cx="228600" cy="757767"/>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744259" y="3913717"/>
            <a:ext cx="304800" cy="2117"/>
          </a:xfrm>
          <a:prstGeom prst="straightConnector1">
            <a:avLst/>
          </a:prstGeom>
          <a:noFill/>
          <a:ln w="12700">
            <a:solidFill>
              <a:schemeClr val="tx1"/>
            </a:solidFill>
            <a:round/>
            <a:headEnd/>
            <a:tailEnd/>
          </a:ln>
        </p:spPr>
      </p:cxnSp>
      <p:cxnSp>
        <p:nvCxnSpPr>
          <p:cNvPr id="75" name="AutoShape 21"/>
          <p:cNvCxnSpPr>
            <a:cxnSpLocks noChangeShapeType="1"/>
            <a:stCxn id="14374" idx="0"/>
          </p:cNvCxnSpPr>
          <p:nvPr/>
        </p:nvCxnSpPr>
        <p:spPr bwMode="auto">
          <a:xfrm rot="16200000" flipH="1">
            <a:off x="2926292" y="3739091"/>
            <a:ext cx="196850" cy="249767"/>
          </a:xfrm>
          <a:prstGeom prst="straightConnector1">
            <a:avLst/>
          </a:prstGeom>
          <a:noFill/>
          <a:ln w="12700">
            <a:solidFill>
              <a:schemeClr val="tx1"/>
            </a:solidFill>
            <a:round/>
            <a:headEnd/>
            <a:tailEnd/>
          </a:ln>
        </p:spPr>
      </p:cxnSp>
      <p:grpSp>
        <p:nvGrpSpPr>
          <p:cNvPr id="14" name="Group 13"/>
          <p:cNvGrpSpPr/>
          <p:nvPr/>
        </p:nvGrpSpPr>
        <p:grpSpPr>
          <a:xfrm>
            <a:off x="5693833" y="2514603"/>
            <a:ext cx="508000" cy="1235075"/>
            <a:chOff x="5693833" y="2514603"/>
            <a:chExt cx="508000" cy="1235075"/>
          </a:xfrm>
        </p:grpSpPr>
        <p:sp>
          <p:nvSpPr>
            <p:cNvPr id="14372" name="AutoShape 20"/>
            <p:cNvSpPr>
              <a:spLocks noChangeArrowheads="1"/>
            </p:cNvSpPr>
            <p:nvPr/>
          </p:nvSpPr>
          <p:spPr bwMode="auto">
            <a:xfrm flipV="1">
              <a:off x="5693833" y="3444878"/>
              <a:ext cx="508000" cy="304800"/>
            </a:xfrm>
            <a:prstGeom prst="triangle">
              <a:avLst>
                <a:gd name="adj" fmla="val 50000"/>
              </a:avLst>
            </a:prstGeom>
            <a:solidFill>
              <a:srgbClr val="FF0000"/>
            </a:solidFill>
            <a:ln w="12700">
              <a:solidFill>
                <a:schemeClr val="tx1"/>
              </a:solidFill>
              <a:miter lim="800000"/>
              <a:headEnd/>
              <a:tailEnd/>
            </a:ln>
          </p:spPr>
          <p:txBody>
            <a:bodyPr wrap="none" anchor="ctr"/>
            <a:lstStyle/>
            <a:p>
              <a:endParaRPr lang="en-US"/>
            </a:p>
          </p:txBody>
        </p:sp>
        <p:cxnSp>
          <p:nvCxnSpPr>
            <p:cNvPr id="14373" name="AutoShape 21"/>
            <p:cNvCxnSpPr>
              <a:cxnSpLocks noChangeShapeType="1"/>
              <a:stCxn id="14339" idx="3"/>
              <a:endCxn id="14372" idx="3"/>
            </p:cNvCxnSpPr>
            <p:nvPr/>
          </p:nvCxnSpPr>
          <p:spPr bwMode="auto">
            <a:xfrm flipH="1">
              <a:off x="5945717" y="2514603"/>
              <a:ext cx="2117"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4673600" y="3762375"/>
            <a:ext cx="1524000" cy="1190625"/>
            <a:chOff x="3505200" y="3762375"/>
            <a:chExt cx="1142999" cy="1190625"/>
          </a:xfrm>
          <a:solidFill>
            <a:srgbClr val="C198E0"/>
          </a:solidFill>
        </p:grpSpPr>
        <p:cxnSp>
          <p:nvCxnSpPr>
            <p:cNvPr id="14368" name="AutoShape 23"/>
            <p:cNvCxnSpPr>
              <a:cxnSpLocks noChangeShapeType="1"/>
            </p:cNvCxnSpPr>
            <p:nvPr/>
          </p:nvCxnSpPr>
          <p:spPr bwMode="auto">
            <a:xfrm flipH="1">
              <a:off x="3698875" y="3765550"/>
              <a:ext cx="760413" cy="822325"/>
            </a:xfrm>
            <a:prstGeom prst="straightConnector1">
              <a:avLst/>
            </a:prstGeom>
            <a:grpFill/>
            <a:ln w="12700">
              <a:solidFill>
                <a:schemeClr val="tx1"/>
              </a:solidFill>
              <a:round/>
              <a:headEnd/>
              <a:tailEnd type="triangle" w="med" len="med"/>
            </a:ln>
          </p:spPr>
        </p:cxnSp>
        <p:sp>
          <p:nvSpPr>
            <p:cNvPr id="14369" name="Rectangle 7"/>
            <p:cNvSpPr>
              <a:spLocks noChangeArrowheads="1"/>
            </p:cNvSpPr>
            <p:nvPr/>
          </p:nvSpPr>
          <p:spPr bwMode="auto">
            <a:xfrm>
              <a:off x="3505200" y="4648200"/>
              <a:ext cx="381000" cy="304800"/>
            </a:xfrm>
            <a:prstGeom prst="rect">
              <a:avLst/>
            </a:prstGeom>
            <a:grpFill/>
            <a:ln w="9525">
              <a:solidFill>
                <a:schemeClr val="tx1"/>
              </a:solidFill>
              <a:miter lim="800000"/>
              <a:headEnd/>
              <a:tailEnd/>
            </a:ln>
          </p:spPr>
          <p:txBody>
            <a:bodyPr wrap="none" anchor="ctr"/>
            <a:lstStyle/>
            <a:p>
              <a:pPr algn="ctr"/>
              <a:r>
                <a:rPr lang="en-US"/>
                <a:t>2</a:t>
              </a:r>
            </a:p>
          </p:txBody>
        </p:sp>
        <p:cxnSp>
          <p:nvCxnSpPr>
            <p:cNvPr id="14370" name="AutoShape 21"/>
            <p:cNvCxnSpPr>
              <a:cxnSpLocks noChangeShapeType="1"/>
            </p:cNvCxnSpPr>
            <p:nvPr/>
          </p:nvCxnSpPr>
          <p:spPr bwMode="auto">
            <a:xfrm rot="5400000">
              <a:off x="4306094" y="3913981"/>
              <a:ext cx="304800" cy="1588"/>
            </a:xfrm>
            <a:prstGeom prst="straightConnector1">
              <a:avLst/>
            </a:prstGeom>
            <a:grpFill/>
            <a:ln w="12700">
              <a:solidFill>
                <a:schemeClr val="tx1"/>
              </a:solidFill>
              <a:round/>
              <a:headEnd/>
              <a:tailEnd/>
            </a:ln>
          </p:spPr>
        </p:cxnSp>
        <p:cxnSp>
          <p:nvCxnSpPr>
            <p:cNvPr id="14371" name="AutoShape 21"/>
            <p:cNvCxnSpPr>
              <a:cxnSpLocks noChangeShapeType="1"/>
            </p:cNvCxnSpPr>
            <p:nvPr/>
          </p:nvCxnSpPr>
          <p:spPr bwMode="auto">
            <a:xfrm rot="16200000" flipH="1">
              <a:off x="4456112" y="3770312"/>
              <a:ext cx="196850" cy="187325"/>
            </a:xfrm>
            <a:prstGeom prst="straightConnector1">
              <a:avLst/>
            </a:prstGeom>
            <a:grpFill/>
            <a:ln w="12700">
              <a:solidFill>
                <a:schemeClr val="tx1"/>
              </a:solidFill>
              <a:round/>
              <a:headEnd/>
              <a:tailEnd/>
            </a:ln>
          </p:spPr>
        </p:cxnSp>
      </p:grpSp>
      <p:grpSp>
        <p:nvGrpSpPr>
          <p:cNvPr id="10" name="Group 60"/>
          <p:cNvGrpSpPr>
            <a:grpSpLocks/>
          </p:cNvGrpSpPr>
          <p:nvPr/>
        </p:nvGrpSpPr>
        <p:grpSpPr bwMode="auto">
          <a:xfrm>
            <a:off x="7721600" y="3762375"/>
            <a:ext cx="1524000" cy="1190625"/>
            <a:chOff x="5791200" y="3762375"/>
            <a:chExt cx="1142999" cy="1190625"/>
          </a:xfrm>
          <a:solidFill>
            <a:srgbClr val="C198E0"/>
          </a:solidFill>
        </p:grpSpPr>
        <p:cxnSp>
          <p:nvCxnSpPr>
            <p:cNvPr id="14362" name="AutoShape 29"/>
            <p:cNvCxnSpPr>
              <a:cxnSpLocks noChangeShapeType="1"/>
            </p:cNvCxnSpPr>
            <p:nvPr/>
          </p:nvCxnSpPr>
          <p:spPr bwMode="auto">
            <a:xfrm flipH="1">
              <a:off x="5984875" y="3765550"/>
              <a:ext cx="760413" cy="822325"/>
            </a:xfrm>
            <a:prstGeom prst="straightConnector1">
              <a:avLst/>
            </a:prstGeom>
            <a:grpFill/>
            <a:ln w="12700">
              <a:solidFill>
                <a:schemeClr val="tx1"/>
              </a:solidFill>
              <a:round/>
              <a:headEnd/>
              <a:tailEnd type="triangle" w="med" len="med"/>
            </a:ln>
          </p:spPr>
        </p:cxnSp>
        <p:sp>
          <p:nvSpPr>
            <p:cNvPr id="14363" name="Rectangle 7"/>
            <p:cNvSpPr>
              <a:spLocks noChangeArrowheads="1"/>
            </p:cNvSpPr>
            <p:nvPr/>
          </p:nvSpPr>
          <p:spPr bwMode="auto">
            <a:xfrm>
              <a:off x="5791200" y="4648200"/>
              <a:ext cx="381000" cy="304800"/>
            </a:xfrm>
            <a:prstGeom prst="rect">
              <a:avLst/>
            </a:prstGeom>
            <a:grpFill/>
            <a:ln w="9525">
              <a:solidFill>
                <a:schemeClr val="tx1"/>
              </a:solidFill>
              <a:miter lim="800000"/>
              <a:headEnd/>
              <a:tailEnd/>
            </a:ln>
          </p:spPr>
          <p:txBody>
            <a:bodyPr wrap="none" anchor="ctr"/>
            <a:lstStyle/>
            <a:p>
              <a:pPr algn="ctr"/>
              <a:r>
                <a:rPr lang="en-US"/>
                <a:t>14</a:t>
              </a:r>
            </a:p>
          </p:txBody>
        </p:sp>
        <p:cxnSp>
          <p:nvCxnSpPr>
            <p:cNvPr id="14364" name="AutoShape 21"/>
            <p:cNvCxnSpPr>
              <a:cxnSpLocks noChangeShapeType="1"/>
            </p:cNvCxnSpPr>
            <p:nvPr/>
          </p:nvCxnSpPr>
          <p:spPr bwMode="auto">
            <a:xfrm rot="5400000">
              <a:off x="6592094" y="3913981"/>
              <a:ext cx="304800" cy="1588"/>
            </a:xfrm>
            <a:prstGeom prst="straightConnector1">
              <a:avLst/>
            </a:prstGeom>
            <a:grpFill/>
            <a:ln w="12700">
              <a:solidFill>
                <a:schemeClr val="tx1"/>
              </a:solidFill>
              <a:round/>
              <a:headEnd/>
              <a:tailEnd/>
            </a:ln>
          </p:spPr>
        </p:cxnSp>
        <p:cxnSp>
          <p:nvCxnSpPr>
            <p:cNvPr id="14365" name="AutoShape 21"/>
            <p:cNvCxnSpPr>
              <a:cxnSpLocks noChangeShapeType="1"/>
            </p:cNvCxnSpPr>
            <p:nvPr/>
          </p:nvCxnSpPr>
          <p:spPr bwMode="auto">
            <a:xfrm rot="16200000" flipH="1">
              <a:off x="6742112" y="3770312"/>
              <a:ext cx="196850" cy="187325"/>
            </a:xfrm>
            <a:prstGeom prst="straightConnector1">
              <a:avLst/>
            </a:prstGeom>
            <a:grpFill/>
            <a:ln w="12700">
              <a:solidFill>
                <a:schemeClr val="tx1"/>
              </a:solidFill>
              <a:round/>
              <a:headEnd/>
              <a:tailEnd/>
            </a:ln>
          </p:spPr>
        </p:cxnSp>
      </p:grpSp>
      <p:grpSp>
        <p:nvGrpSpPr>
          <p:cNvPr id="11" name="Group 64"/>
          <p:cNvGrpSpPr>
            <a:grpSpLocks/>
          </p:cNvGrpSpPr>
          <p:nvPr/>
        </p:nvGrpSpPr>
        <p:grpSpPr bwMode="auto">
          <a:xfrm>
            <a:off x="5689600" y="3765550"/>
            <a:ext cx="508000" cy="1187450"/>
            <a:chOff x="6553200" y="3765550"/>
            <a:chExt cx="381000" cy="1187450"/>
          </a:xfrm>
          <a:solidFill>
            <a:srgbClr val="C198E0"/>
          </a:solidFill>
        </p:grpSpPr>
        <p:cxnSp>
          <p:nvCxnSpPr>
            <p:cNvPr id="14360" name="AutoShape 33"/>
            <p:cNvCxnSpPr>
              <a:cxnSpLocks noChangeShapeType="1"/>
            </p:cNvCxnSpPr>
            <p:nvPr/>
          </p:nvCxnSpPr>
          <p:spPr bwMode="auto">
            <a:xfrm>
              <a:off x="6745288" y="3765550"/>
              <a:ext cx="1588" cy="806450"/>
            </a:xfrm>
            <a:prstGeom prst="straightConnector1">
              <a:avLst/>
            </a:prstGeom>
            <a:grpFill/>
            <a:ln w="12700">
              <a:solidFill>
                <a:schemeClr val="tx1"/>
              </a:solidFill>
              <a:round/>
              <a:headEnd/>
              <a:tailEnd type="triangle" w="med" len="med"/>
            </a:ln>
          </p:spPr>
        </p:cxnSp>
        <p:sp>
          <p:nvSpPr>
            <p:cNvPr id="14361" name="Rectangle 7"/>
            <p:cNvSpPr>
              <a:spLocks noChangeArrowheads="1"/>
            </p:cNvSpPr>
            <p:nvPr/>
          </p:nvSpPr>
          <p:spPr bwMode="auto">
            <a:xfrm>
              <a:off x="6553200" y="4648200"/>
              <a:ext cx="381000" cy="304800"/>
            </a:xfrm>
            <a:prstGeom prst="rect">
              <a:avLst/>
            </a:prstGeom>
            <a:grpFill/>
            <a:ln w="9525">
              <a:solidFill>
                <a:schemeClr val="tx1"/>
              </a:solidFill>
              <a:miter lim="800000"/>
              <a:headEnd/>
              <a:tailEnd/>
            </a:ln>
          </p:spPr>
          <p:txBody>
            <a:bodyPr wrap="none" anchor="ctr"/>
            <a:lstStyle/>
            <a:p>
              <a:pPr algn="ctr"/>
              <a:r>
                <a:rPr lang="en-US"/>
                <a:t>4</a:t>
              </a:r>
            </a:p>
          </p:txBody>
        </p:sp>
      </p:grpSp>
      <p:grpSp>
        <p:nvGrpSpPr>
          <p:cNvPr id="12" name="Group 65"/>
          <p:cNvGrpSpPr>
            <a:grpSpLocks/>
          </p:cNvGrpSpPr>
          <p:nvPr/>
        </p:nvGrpSpPr>
        <p:grpSpPr bwMode="auto">
          <a:xfrm>
            <a:off x="5945717" y="3765550"/>
            <a:ext cx="1267883" cy="1187450"/>
            <a:chOff x="6745288" y="3765550"/>
            <a:chExt cx="950912" cy="1187450"/>
          </a:xfrm>
          <a:solidFill>
            <a:srgbClr val="C198E0"/>
          </a:solidFill>
        </p:grpSpPr>
        <p:cxnSp>
          <p:nvCxnSpPr>
            <p:cNvPr id="14358" name="AutoShape 37"/>
            <p:cNvCxnSpPr>
              <a:cxnSpLocks noChangeShapeType="1"/>
            </p:cNvCxnSpPr>
            <p:nvPr/>
          </p:nvCxnSpPr>
          <p:spPr bwMode="auto">
            <a:xfrm>
              <a:off x="6745288" y="3765550"/>
              <a:ext cx="763587" cy="822325"/>
            </a:xfrm>
            <a:prstGeom prst="straightConnector1">
              <a:avLst/>
            </a:prstGeom>
            <a:grpFill/>
            <a:ln w="12700">
              <a:solidFill>
                <a:schemeClr val="tx1"/>
              </a:solidFill>
              <a:round/>
              <a:headEnd/>
              <a:tailEnd type="triangle" w="med" len="med"/>
            </a:ln>
          </p:spPr>
        </p:cxnSp>
        <p:sp>
          <p:nvSpPr>
            <p:cNvPr id="14359" name="Rectangle 7"/>
            <p:cNvSpPr>
              <a:spLocks noChangeArrowheads="1"/>
            </p:cNvSpPr>
            <p:nvPr/>
          </p:nvSpPr>
          <p:spPr bwMode="auto">
            <a:xfrm>
              <a:off x="7315200" y="4648200"/>
              <a:ext cx="381000" cy="304800"/>
            </a:xfrm>
            <a:prstGeom prst="rect">
              <a:avLst/>
            </a:prstGeom>
            <a:grpFill/>
            <a:ln w="9525">
              <a:solidFill>
                <a:schemeClr val="tx1"/>
              </a:solidFill>
              <a:miter lim="800000"/>
              <a:headEnd/>
              <a:tailEnd/>
            </a:ln>
          </p:spPr>
          <p:txBody>
            <a:bodyPr wrap="none" anchor="ctr"/>
            <a:lstStyle/>
            <a:p>
              <a:pPr algn="ctr"/>
              <a:r>
                <a:rPr lang="en-US"/>
                <a:t>6</a:t>
              </a:r>
            </a:p>
          </p:txBody>
        </p:sp>
      </p:grpSp>
      <p:sp>
        <p:nvSpPr>
          <p:cNvPr id="47" name="TextBox 46"/>
          <p:cNvSpPr txBox="1"/>
          <p:nvPr/>
        </p:nvSpPr>
        <p:spPr>
          <a:xfrm>
            <a:off x="2250142" y="3272135"/>
            <a:ext cx="340658" cy="461665"/>
          </a:xfrm>
          <a:prstGeom prst="rect">
            <a:avLst/>
          </a:prstGeom>
          <a:noFill/>
        </p:spPr>
        <p:txBody>
          <a:bodyPr wrap="none" rtlCol="0">
            <a:spAutoFit/>
          </a:bodyPr>
          <a:lstStyle/>
          <a:p>
            <a:r>
              <a:rPr lang="en-US" sz="2400" dirty="0">
                <a:solidFill>
                  <a:srgbClr val="FF0000"/>
                </a:solidFill>
                <a:latin typeface="Calibri"/>
                <a:cs typeface="Calibri"/>
              </a:rPr>
              <a:t>3</a:t>
            </a:r>
          </a:p>
        </p:txBody>
      </p:sp>
      <p:sp>
        <p:nvSpPr>
          <p:cNvPr id="48" name="TextBox 47"/>
          <p:cNvSpPr txBox="1"/>
          <p:nvPr/>
        </p:nvSpPr>
        <p:spPr>
          <a:xfrm>
            <a:off x="5257800" y="3272135"/>
            <a:ext cx="340658" cy="461665"/>
          </a:xfrm>
          <a:prstGeom prst="rect">
            <a:avLst/>
          </a:prstGeom>
          <a:noFill/>
        </p:spPr>
        <p:txBody>
          <a:bodyPr wrap="none" rtlCol="0">
            <a:spAutoFit/>
          </a:bodyPr>
          <a:lstStyle/>
          <a:p>
            <a:r>
              <a:rPr lang="en-US" sz="2400" dirty="0">
                <a:solidFill>
                  <a:srgbClr val="FF0000"/>
                </a:solidFill>
                <a:latin typeface="Calibri"/>
                <a:cs typeface="Calibri"/>
              </a:rPr>
              <a:t>2</a:t>
            </a:r>
          </a:p>
        </p:txBody>
      </p:sp>
      <p:sp>
        <p:nvSpPr>
          <p:cNvPr id="49" name="TextBox 48"/>
          <p:cNvSpPr txBox="1"/>
          <p:nvPr/>
        </p:nvSpPr>
        <p:spPr>
          <a:xfrm>
            <a:off x="8346142" y="3272135"/>
            <a:ext cx="340658" cy="461665"/>
          </a:xfrm>
          <a:prstGeom prst="rect">
            <a:avLst/>
          </a:prstGeom>
          <a:solidFill>
            <a:schemeClr val="bg1"/>
          </a:solidFill>
        </p:spPr>
        <p:txBody>
          <a:bodyPr wrap="none" rtlCol="0">
            <a:spAutoFit/>
          </a:bodyPr>
          <a:lstStyle/>
          <a:p>
            <a:pPr algn="r"/>
            <a:r>
              <a:rPr lang="en-US" sz="2400" dirty="0">
                <a:solidFill>
                  <a:srgbClr val="FF0000"/>
                </a:solidFill>
                <a:latin typeface="Calibri"/>
                <a:cs typeface="Calibri"/>
              </a:rPr>
              <a:t>2</a:t>
            </a:r>
          </a:p>
        </p:txBody>
      </p:sp>
      <p:sp>
        <p:nvSpPr>
          <p:cNvPr id="50" name="TextBox 49"/>
          <p:cNvSpPr txBox="1"/>
          <p:nvPr/>
        </p:nvSpPr>
        <p:spPr>
          <a:xfrm>
            <a:off x="5334000" y="1976735"/>
            <a:ext cx="340658" cy="461665"/>
          </a:xfrm>
          <a:prstGeom prst="rect">
            <a:avLst/>
          </a:prstGeom>
          <a:noFill/>
        </p:spPr>
        <p:txBody>
          <a:bodyPr wrap="none" rtlCol="0">
            <a:spAutoFit/>
          </a:bodyPr>
          <a:lstStyle/>
          <a:p>
            <a:r>
              <a:rPr lang="en-US" sz="2400" dirty="0">
                <a:solidFill>
                  <a:srgbClr val="0000FF"/>
                </a:solidFill>
                <a:latin typeface="Calibri"/>
                <a:cs typeface="Calibri"/>
              </a:rPr>
              <a:t>3</a:t>
            </a:r>
          </a:p>
        </p:txBody>
      </p:sp>
      <p:grpSp>
        <p:nvGrpSpPr>
          <p:cNvPr id="9" name="Group 61"/>
          <p:cNvGrpSpPr>
            <a:grpSpLocks/>
          </p:cNvGrpSpPr>
          <p:nvPr/>
        </p:nvGrpSpPr>
        <p:grpSpPr bwMode="auto">
          <a:xfrm>
            <a:off x="5947833" y="2514600"/>
            <a:ext cx="3301998" cy="1250950"/>
            <a:chOff x="4460876" y="2514600"/>
            <a:chExt cx="2476499" cy="1250950"/>
          </a:xfrm>
        </p:grpSpPr>
        <p:sp>
          <p:nvSpPr>
            <p:cNvPr id="14366" name="AutoShape 26"/>
            <p:cNvSpPr>
              <a:spLocks noChangeArrowheads="1"/>
            </p:cNvSpPr>
            <p:nvPr/>
          </p:nvSpPr>
          <p:spPr bwMode="auto">
            <a:xfrm flipV="1">
              <a:off x="6556375" y="3460750"/>
              <a:ext cx="381000" cy="304800"/>
            </a:xfrm>
            <a:prstGeom prst="triangle">
              <a:avLst>
                <a:gd name="adj" fmla="val 50000"/>
              </a:avLst>
            </a:prstGeom>
            <a:solidFill>
              <a:srgbClr val="FF0000"/>
            </a:solidFill>
            <a:ln w="12700">
              <a:solidFill>
                <a:schemeClr val="tx1"/>
              </a:solidFill>
              <a:miter lim="800000"/>
              <a:headEnd/>
              <a:tailEnd/>
            </a:ln>
          </p:spPr>
          <p:txBody>
            <a:bodyPr wrap="none" anchor="ctr"/>
            <a:lstStyle/>
            <a:p>
              <a:endParaRPr lang="en-US"/>
            </a:p>
          </p:txBody>
        </p:sp>
        <p:cxnSp>
          <p:nvCxnSpPr>
            <p:cNvPr id="14367" name="AutoShape 27"/>
            <p:cNvCxnSpPr>
              <a:cxnSpLocks noChangeShapeType="1"/>
              <a:stCxn id="14339" idx="3"/>
              <a:endCxn id="14366"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sp>
        <p:nvSpPr>
          <p:cNvPr id="6" name="Slide Number Placeholder 5">
            <a:extLst>
              <a:ext uri="{FF2B5EF4-FFF2-40B4-BE49-F238E27FC236}">
                <a16:creationId xmlns:a16="http://schemas.microsoft.com/office/drawing/2014/main" id="{D44969B1-E6C6-E94D-BA0B-0BCC8F3798EA}"/>
              </a:ext>
            </a:extLst>
          </p:cNvPr>
          <p:cNvSpPr>
            <a:spLocks noGrp="1"/>
          </p:cNvSpPr>
          <p:nvPr>
            <p:ph type="sldNum" sz="quarter" idx="12"/>
          </p:nvPr>
        </p:nvSpPr>
        <p:spPr/>
        <p:txBody>
          <a:bodyPr/>
          <a:lstStyle/>
          <a:p>
            <a:pPr>
              <a:defRPr/>
            </a:pPr>
            <a:fld id="{8E81798C-0F99-461B-869F-8FC2E08F7ABC}" type="slidenum">
              <a:rPr lang="en-US" smtClean="0"/>
              <a:pPr>
                <a:defRPr/>
              </a:pPr>
              <a:t>18</a:t>
            </a:fld>
            <a:endParaRPr lang="en-US" dirty="0"/>
          </a:p>
        </p:txBody>
      </p:sp>
    </p:spTree>
    <p:extLst>
      <p:ext uri="{BB962C8B-B14F-4D97-AF65-F5344CB8AC3E}">
        <p14:creationId xmlns:p14="http://schemas.microsoft.com/office/powerpoint/2010/main" val="6777680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7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47" grpId="0"/>
      <p:bldP spid="48" grpId="0"/>
      <p:bldP spid="49" grpId="0" animBg="1"/>
      <p:bldP spid="5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a:sym typeface="Symbol" pitchFamily="18" charset="2"/>
              </a:rPr>
              <a:t>Alpha-Beta Example</a:t>
            </a:r>
          </a:p>
        </p:txBody>
      </p:sp>
      <p:sp>
        <p:nvSpPr>
          <p:cNvPr id="14339" name="AutoShape 4"/>
          <p:cNvSpPr>
            <a:spLocks noChangeArrowheads="1"/>
          </p:cNvSpPr>
          <p:nvPr/>
        </p:nvSpPr>
        <p:spPr bwMode="auto">
          <a:xfrm>
            <a:off x="5693833" y="2209800"/>
            <a:ext cx="508000" cy="304800"/>
          </a:xfrm>
          <a:prstGeom prst="triangle">
            <a:avLst>
              <a:gd name="adj" fmla="val 50000"/>
            </a:avLst>
          </a:prstGeom>
          <a:solidFill>
            <a:srgbClr val="0000FF"/>
          </a:solidFill>
          <a:ln w="12700">
            <a:solidFill>
              <a:schemeClr val="tx1"/>
            </a:solidFill>
            <a:miter lim="800000"/>
            <a:headEnd/>
            <a:tailEnd/>
          </a:ln>
        </p:spPr>
        <p:txBody>
          <a:bodyPr wrap="none" anchor="ctr"/>
          <a:lstStyle/>
          <a:p>
            <a:endParaRPr lang="en-US"/>
          </a:p>
        </p:txBody>
      </p:sp>
      <p:grpSp>
        <p:nvGrpSpPr>
          <p:cNvPr id="2" name="Group 60"/>
          <p:cNvGrpSpPr>
            <a:grpSpLocks/>
          </p:cNvGrpSpPr>
          <p:nvPr/>
        </p:nvGrpSpPr>
        <p:grpSpPr bwMode="auto">
          <a:xfrm>
            <a:off x="2641600" y="3765550"/>
            <a:ext cx="508000" cy="1187450"/>
            <a:chOff x="1981200" y="3765550"/>
            <a:chExt cx="381000" cy="1187450"/>
          </a:xfrm>
          <a:solidFill>
            <a:srgbClr val="C198E0"/>
          </a:solidFill>
        </p:grpSpPr>
        <p:cxnSp>
          <p:nvCxnSpPr>
            <p:cNvPr id="14382" name="AutoShape 13"/>
            <p:cNvCxnSpPr>
              <a:cxnSpLocks noChangeShapeType="1"/>
              <a:stCxn id="14374" idx="0"/>
            </p:cNvCxnSpPr>
            <p:nvPr/>
          </p:nvCxnSpPr>
          <p:spPr bwMode="auto">
            <a:xfrm>
              <a:off x="2173288" y="3765550"/>
              <a:ext cx="1588" cy="806450"/>
            </a:xfrm>
            <a:prstGeom prst="straightConnector1">
              <a:avLst/>
            </a:prstGeom>
            <a:grpFill/>
            <a:ln w="12700">
              <a:solidFill>
                <a:schemeClr val="tx1"/>
              </a:solidFill>
              <a:round/>
              <a:headEnd/>
              <a:tailEnd type="triangle" w="med" len="med"/>
            </a:ln>
          </p:spPr>
        </p:cxnSp>
        <p:sp>
          <p:nvSpPr>
            <p:cNvPr id="14383" name="Rectangle 7"/>
            <p:cNvSpPr>
              <a:spLocks noChangeArrowheads="1"/>
            </p:cNvSpPr>
            <p:nvPr/>
          </p:nvSpPr>
          <p:spPr bwMode="auto">
            <a:xfrm>
              <a:off x="1981200" y="4648200"/>
              <a:ext cx="381000" cy="304800"/>
            </a:xfrm>
            <a:prstGeom prst="rect">
              <a:avLst/>
            </a:prstGeom>
            <a:grpFill/>
            <a:ln w="9525">
              <a:solidFill>
                <a:schemeClr val="tx1"/>
              </a:solidFill>
              <a:miter lim="800000"/>
              <a:headEnd/>
              <a:tailEnd/>
            </a:ln>
          </p:spPr>
          <p:txBody>
            <a:bodyPr wrap="none" anchor="ctr"/>
            <a:lstStyle/>
            <a:p>
              <a:pPr algn="ctr"/>
              <a:r>
                <a:rPr lang="en-US" dirty="0"/>
                <a:t>12</a:t>
              </a:r>
            </a:p>
          </p:txBody>
        </p:sp>
      </p:grpSp>
      <p:grpSp>
        <p:nvGrpSpPr>
          <p:cNvPr id="3" name="Group 61"/>
          <p:cNvGrpSpPr>
            <a:grpSpLocks/>
          </p:cNvGrpSpPr>
          <p:nvPr/>
        </p:nvGrpSpPr>
        <p:grpSpPr bwMode="auto">
          <a:xfrm>
            <a:off x="2897717" y="3765550"/>
            <a:ext cx="1267883" cy="1187450"/>
            <a:chOff x="2173288" y="3765550"/>
            <a:chExt cx="950912" cy="1187450"/>
          </a:xfrm>
          <a:solidFill>
            <a:srgbClr val="C198E0"/>
          </a:solidFill>
        </p:grpSpPr>
        <p:cxnSp>
          <p:nvCxnSpPr>
            <p:cNvPr id="14380" name="AutoShape 17"/>
            <p:cNvCxnSpPr>
              <a:cxnSpLocks noChangeShapeType="1"/>
              <a:stCxn id="14374" idx="0"/>
            </p:cNvCxnSpPr>
            <p:nvPr/>
          </p:nvCxnSpPr>
          <p:spPr bwMode="auto">
            <a:xfrm>
              <a:off x="2173288" y="3765550"/>
              <a:ext cx="763586" cy="822325"/>
            </a:xfrm>
            <a:prstGeom prst="straightConnector1">
              <a:avLst/>
            </a:prstGeom>
            <a:grpFill/>
            <a:ln w="12700">
              <a:solidFill>
                <a:schemeClr val="tx1"/>
              </a:solidFill>
              <a:round/>
              <a:headEnd/>
              <a:tailEnd type="triangle" w="med" len="med"/>
            </a:ln>
          </p:spPr>
        </p:cxnSp>
        <p:sp>
          <p:nvSpPr>
            <p:cNvPr id="14381" name="Rectangle 7"/>
            <p:cNvSpPr>
              <a:spLocks noChangeArrowheads="1"/>
            </p:cNvSpPr>
            <p:nvPr/>
          </p:nvSpPr>
          <p:spPr bwMode="auto">
            <a:xfrm>
              <a:off x="2743200" y="4648200"/>
              <a:ext cx="381000" cy="304800"/>
            </a:xfrm>
            <a:prstGeom prst="rect">
              <a:avLst/>
            </a:prstGeom>
            <a:grpFill/>
            <a:ln w="9525">
              <a:solidFill>
                <a:schemeClr val="tx1"/>
              </a:solidFill>
              <a:miter lim="800000"/>
              <a:headEnd/>
              <a:tailEnd/>
            </a:ln>
          </p:spPr>
          <p:txBody>
            <a:bodyPr wrap="none" anchor="ctr"/>
            <a:lstStyle/>
            <a:p>
              <a:pPr algn="ctr"/>
              <a:r>
                <a:rPr lang="en-US" dirty="0"/>
                <a:t>8</a:t>
              </a:r>
            </a:p>
          </p:txBody>
        </p:sp>
      </p:grpSp>
      <p:grpSp>
        <p:nvGrpSpPr>
          <p:cNvPr id="4" name="Group 64"/>
          <p:cNvGrpSpPr>
            <a:grpSpLocks/>
          </p:cNvGrpSpPr>
          <p:nvPr/>
        </p:nvGrpSpPr>
        <p:grpSpPr bwMode="auto">
          <a:xfrm>
            <a:off x="8737600" y="3765550"/>
            <a:ext cx="508000" cy="1187450"/>
            <a:chOff x="6553200" y="3765550"/>
            <a:chExt cx="381000" cy="1187450"/>
          </a:xfrm>
          <a:solidFill>
            <a:srgbClr val="C198E0"/>
          </a:solidFill>
        </p:grpSpPr>
        <p:cxnSp>
          <p:nvCxnSpPr>
            <p:cNvPr id="14378" name="AutoShape 33"/>
            <p:cNvCxnSpPr>
              <a:cxnSpLocks noChangeShapeType="1"/>
            </p:cNvCxnSpPr>
            <p:nvPr/>
          </p:nvCxnSpPr>
          <p:spPr bwMode="auto">
            <a:xfrm>
              <a:off x="6745288" y="3765550"/>
              <a:ext cx="1588" cy="806450"/>
            </a:xfrm>
            <a:prstGeom prst="straightConnector1">
              <a:avLst/>
            </a:prstGeom>
            <a:grpFill/>
            <a:ln w="12700">
              <a:solidFill>
                <a:schemeClr val="tx1"/>
              </a:solidFill>
              <a:round/>
              <a:headEnd/>
              <a:tailEnd type="triangle" w="med" len="med"/>
            </a:ln>
          </p:spPr>
        </p:cxnSp>
        <p:sp>
          <p:nvSpPr>
            <p:cNvPr id="14379" name="Rectangle 7"/>
            <p:cNvSpPr>
              <a:spLocks noChangeArrowheads="1"/>
            </p:cNvSpPr>
            <p:nvPr/>
          </p:nvSpPr>
          <p:spPr bwMode="auto">
            <a:xfrm>
              <a:off x="6553200" y="4648200"/>
              <a:ext cx="381000" cy="304800"/>
            </a:xfrm>
            <a:prstGeom prst="rect">
              <a:avLst/>
            </a:prstGeom>
            <a:grpFill/>
            <a:ln w="9525">
              <a:solidFill>
                <a:schemeClr val="tx1"/>
              </a:solidFill>
              <a:miter lim="800000"/>
              <a:headEnd/>
              <a:tailEnd/>
            </a:ln>
          </p:spPr>
          <p:txBody>
            <a:bodyPr wrap="none" anchor="ctr"/>
            <a:lstStyle/>
            <a:p>
              <a:pPr algn="ctr"/>
              <a:r>
                <a:rPr lang="en-US"/>
                <a:t>5</a:t>
              </a:r>
            </a:p>
          </p:txBody>
        </p:sp>
      </p:grpSp>
      <p:grpSp>
        <p:nvGrpSpPr>
          <p:cNvPr id="5" name="Group 65"/>
          <p:cNvGrpSpPr>
            <a:grpSpLocks/>
          </p:cNvGrpSpPr>
          <p:nvPr/>
        </p:nvGrpSpPr>
        <p:grpSpPr bwMode="auto">
          <a:xfrm>
            <a:off x="8993717" y="3765550"/>
            <a:ext cx="1267883" cy="1187450"/>
            <a:chOff x="6745288" y="3765550"/>
            <a:chExt cx="950912" cy="1187450"/>
          </a:xfrm>
          <a:solidFill>
            <a:srgbClr val="C198E0"/>
          </a:solidFill>
        </p:grpSpPr>
        <p:cxnSp>
          <p:nvCxnSpPr>
            <p:cNvPr id="14376" name="AutoShape 37"/>
            <p:cNvCxnSpPr>
              <a:cxnSpLocks noChangeShapeType="1"/>
            </p:cNvCxnSpPr>
            <p:nvPr/>
          </p:nvCxnSpPr>
          <p:spPr bwMode="auto">
            <a:xfrm>
              <a:off x="6745288" y="3765550"/>
              <a:ext cx="763587" cy="822325"/>
            </a:xfrm>
            <a:prstGeom prst="straightConnector1">
              <a:avLst/>
            </a:prstGeom>
            <a:grpFill/>
            <a:ln w="12700">
              <a:solidFill>
                <a:schemeClr val="tx1"/>
              </a:solidFill>
              <a:round/>
              <a:headEnd/>
              <a:tailEnd type="triangle" w="med" len="med"/>
            </a:ln>
          </p:spPr>
        </p:cxnSp>
        <p:sp>
          <p:nvSpPr>
            <p:cNvPr id="14377" name="Rectangle 7"/>
            <p:cNvSpPr>
              <a:spLocks noChangeArrowheads="1"/>
            </p:cNvSpPr>
            <p:nvPr/>
          </p:nvSpPr>
          <p:spPr bwMode="auto">
            <a:xfrm>
              <a:off x="7315200" y="4648200"/>
              <a:ext cx="381000" cy="304800"/>
            </a:xfrm>
            <a:prstGeom prst="rect">
              <a:avLst/>
            </a:prstGeom>
            <a:grpFill/>
            <a:ln w="9525">
              <a:solidFill>
                <a:schemeClr val="tx1"/>
              </a:solidFill>
              <a:miter lim="800000"/>
              <a:headEnd/>
              <a:tailEnd/>
            </a:ln>
          </p:spPr>
          <p:txBody>
            <a:bodyPr wrap="none" anchor="ctr"/>
            <a:lstStyle/>
            <a:p>
              <a:pPr algn="ctr"/>
              <a:r>
                <a:rPr lang="en-US"/>
                <a:t>2</a:t>
              </a:r>
            </a:p>
          </p:txBody>
        </p:sp>
      </p:grpSp>
      <p:grpSp>
        <p:nvGrpSpPr>
          <p:cNvPr id="13" name="Group 12"/>
          <p:cNvGrpSpPr/>
          <p:nvPr/>
        </p:nvGrpSpPr>
        <p:grpSpPr>
          <a:xfrm>
            <a:off x="2645833" y="2514600"/>
            <a:ext cx="3302000" cy="1250950"/>
            <a:chOff x="2645833" y="2514600"/>
            <a:chExt cx="3302000" cy="1250950"/>
          </a:xfrm>
        </p:grpSpPr>
        <p:sp>
          <p:nvSpPr>
            <p:cNvPr id="14374" name="AutoShape 6"/>
            <p:cNvSpPr>
              <a:spLocks noChangeArrowheads="1"/>
            </p:cNvSpPr>
            <p:nvPr/>
          </p:nvSpPr>
          <p:spPr bwMode="auto">
            <a:xfrm flipV="1">
              <a:off x="2645833" y="3460750"/>
              <a:ext cx="508000" cy="304800"/>
            </a:xfrm>
            <a:prstGeom prst="triangle">
              <a:avLst>
                <a:gd name="adj" fmla="val 50000"/>
              </a:avLst>
            </a:prstGeom>
            <a:solidFill>
              <a:srgbClr val="FF0000"/>
            </a:solidFill>
            <a:ln w="12700">
              <a:solidFill>
                <a:schemeClr val="tx1"/>
              </a:solidFill>
              <a:miter lim="800000"/>
              <a:headEnd/>
              <a:tailEnd/>
            </a:ln>
          </p:spPr>
          <p:txBody>
            <a:bodyPr wrap="none" anchor="ctr"/>
            <a:lstStyle/>
            <a:p>
              <a:endParaRPr lang="en-US"/>
            </a:p>
          </p:txBody>
        </p:sp>
        <p:cxnSp>
          <p:nvCxnSpPr>
            <p:cNvPr id="14375" name="AutoShape 7"/>
            <p:cNvCxnSpPr>
              <a:cxnSpLocks noChangeShapeType="1"/>
              <a:stCxn id="14339" idx="3"/>
              <a:endCxn id="14374" idx="3"/>
            </p:cNvCxnSpPr>
            <p:nvPr/>
          </p:nvCxnSpPr>
          <p:spPr bwMode="auto">
            <a:xfrm flipH="1">
              <a:off x="2897717" y="2514600"/>
              <a:ext cx="3050116"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14374" idx="0"/>
          </p:cNvCxnSpPr>
          <p:nvPr/>
        </p:nvCxnSpPr>
        <p:spPr bwMode="auto">
          <a:xfrm flipH="1">
            <a:off x="1883835" y="3765553"/>
            <a:ext cx="1013884" cy="822325"/>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625600" y="4648200"/>
            <a:ext cx="508000" cy="304800"/>
          </a:xfrm>
          <a:prstGeom prst="rect">
            <a:avLst/>
          </a:prstGeom>
          <a:solidFill>
            <a:srgbClr val="C198E0"/>
          </a:solidFill>
          <a:ln w="9525">
            <a:solidFill>
              <a:schemeClr val="tx1"/>
            </a:solidFill>
            <a:miter lim="800000"/>
            <a:headEnd/>
            <a:tailEnd/>
          </a:ln>
        </p:spPr>
        <p:txBody>
          <a:bodyPr wrap="none" anchor="ctr"/>
          <a:lstStyle/>
          <a:p>
            <a:pPr algn="ctr"/>
            <a:r>
              <a:rPr lang="en-US"/>
              <a:t>3</a:t>
            </a:r>
          </a:p>
        </p:txBody>
      </p:sp>
      <p:cxnSp>
        <p:nvCxnSpPr>
          <p:cNvPr id="67" name="AutoShape 21"/>
          <p:cNvCxnSpPr>
            <a:cxnSpLocks noChangeShapeType="1"/>
          </p:cNvCxnSpPr>
          <p:nvPr/>
        </p:nvCxnSpPr>
        <p:spPr bwMode="auto">
          <a:xfrm rot="5400000">
            <a:off x="5790143" y="2665943"/>
            <a:ext cx="304800" cy="2116"/>
          </a:xfrm>
          <a:prstGeom prst="straightConnector1">
            <a:avLst/>
          </a:prstGeom>
          <a:noFill/>
          <a:ln w="12700">
            <a:solidFill>
              <a:schemeClr val="tx1"/>
            </a:solidFill>
            <a:round/>
            <a:headEnd/>
            <a:tailEnd/>
          </a:ln>
        </p:spPr>
      </p:cxnSp>
      <p:cxnSp>
        <p:nvCxnSpPr>
          <p:cNvPr id="70" name="AutoShape 21"/>
          <p:cNvCxnSpPr>
            <a:cxnSpLocks noChangeShapeType="1"/>
            <a:stCxn id="14339" idx="3"/>
          </p:cNvCxnSpPr>
          <p:nvPr/>
        </p:nvCxnSpPr>
        <p:spPr bwMode="auto">
          <a:xfrm rot="16200000" flipH="1">
            <a:off x="6212417" y="2250019"/>
            <a:ext cx="228600" cy="757767"/>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744259" y="3913717"/>
            <a:ext cx="304800" cy="2117"/>
          </a:xfrm>
          <a:prstGeom prst="straightConnector1">
            <a:avLst/>
          </a:prstGeom>
          <a:noFill/>
          <a:ln w="12700">
            <a:solidFill>
              <a:schemeClr val="tx1"/>
            </a:solidFill>
            <a:round/>
            <a:headEnd/>
            <a:tailEnd/>
          </a:ln>
        </p:spPr>
      </p:cxnSp>
      <p:cxnSp>
        <p:nvCxnSpPr>
          <p:cNvPr id="75" name="AutoShape 21"/>
          <p:cNvCxnSpPr>
            <a:cxnSpLocks noChangeShapeType="1"/>
            <a:stCxn id="14374" idx="0"/>
          </p:cNvCxnSpPr>
          <p:nvPr/>
        </p:nvCxnSpPr>
        <p:spPr bwMode="auto">
          <a:xfrm rot="16200000" flipH="1">
            <a:off x="2926292" y="3739091"/>
            <a:ext cx="196850" cy="249767"/>
          </a:xfrm>
          <a:prstGeom prst="straightConnector1">
            <a:avLst/>
          </a:prstGeom>
          <a:noFill/>
          <a:ln w="12700">
            <a:solidFill>
              <a:schemeClr val="tx1"/>
            </a:solidFill>
            <a:round/>
            <a:headEnd/>
            <a:tailEnd/>
          </a:ln>
        </p:spPr>
      </p:cxnSp>
      <p:grpSp>
        <p:nvGrpSpPr>
          <p:cNvPr id="14" name="Group 13"/>
          <p:cNvGrpSpPr/>
          <p:nvPr/>
        </p:nvGrpSpPr>
        <p:grpSpPr>
          <a:xfrm>
            <a:off x="5693833" y="2514603"/>
            <a:ext cx="508000" cy="1235075"/>
            <a:chOff x="5693833" y="2514603"/>
            <a:chExt cx="508000" cy="1235075"/>
          </a:xfrm>
        </p:grpSpPr>
        <p:sp>
          <p:nvSpPr>
            <p:cNvPr id="14372" name="AutoShape 20"/>
            <p:cNvSpPr>
              <a:spLocks noChangeArrowheads="1"/>
            </p:cNvSpPr>
            <p:nvPr/>
          </p:nvSpPr>
          <p:spPr bwMode="auto">
            <a:xfrm flipV="1">
              <a:off x="5693833" y="3444878"/>
              <a:ext cx="508000" cy="304800"/>
            </a:xfrm>
            <a:prstGeom prst="triangle">
              <a:avLst>
                <a:gd name="adj" fmla="val 50000"/>
              </a:avLst>
            </a:prstGeom>
            <a:solidFill>
              <a:srgbClr val="FF0000"/>
            </a:solidFill>
            <a:ln w="12700">
              <a:solidFill>
                <a:schemeClr val="tx1"/>
              </a:solidFill>
              <a:miter lim="800000"/>
              <a:headEnd/>
              <a:tailEnd/>
            </a:ln>
          </p:spPr>
          <p:txBody>
            <a:bodyPr wrap="none" anchor="ctr"/>
            <a:lstStyle/>
            <a:p>
              <a:endParaRPr lang="en-US"/>
            </a:p>
          </p:txBody>
        </p:sp>
        <p:cxnSp>
          <p:nvCxnSpPr>
            <p:cNvPr id="14373" name="AutoShape 21"/>
            <p:cNvCxnSpPr>
              <a:cxnSpLocks noChangeShapeType="1"/>
              <a:stCxn id="14339" idx="3"/>
              <a:endCxn id="14372" idx="3"/>
            </p:cNvCxnSpPr>
            <p:nvPr/>
          </p:nvCxnSpPr>
          <p:spPr bwMode="auto">
            <a:xfrm flipH="1">
              <a:off x="5945717" y="2514603"/>
              <a:ext cx="2117"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4673600" y="3762375"/>
            <a:ext cx="1524000" cy="1190625"/>
            <a:chOff x="3505200" y="3762375"/>
            <a:chExt cx="1142999" cy="1190625"/>
          </a:xfrm>
          <a:solidFill>
            <a:srgbClr val="C198E0"/>
          </a:solidFill>
        </p:grpSpPr>
        <p:cxnSp>
          <p:nvCxnSpPr>
            <p:cNvPr id="14368" name="AutoShape 23"/>
            <p:cNvCxnSpPr>
              <a:cxnSpLocks noChangeShapeType="1"/>
            </p:cNvCxnSpPr>
            <p:nvPr/>
          </p:nvCxnSpPr>
          <p:spPr bwMode="auto">
            <a:xfrm flipH="1">
              <a:off x="3698875" y="3765550"/>
              <a:ext cx="760413" cy="822325"/>
            </a:xfrm>
            <a:prstGeom prst="straightConnector1">
              <a:avLst/>
            </a:prstGeom>
            <a:grpFill/>
            <a:ln w="12700">
              <a:solidFill>
                <a:schemeClr val="tx1"/>
              </a:solidFill>
              <a:round/>
              <a:headEnd/>
              <a:tailEnd type="triangle" w="med" len="med"/>
            </a:ln>
          </p:spPr>
        </p:cxnSp>
        <p:sp>
          <p:nvSpPr>
            <p:cNvPr id="14369" name="Rectangle 7"/>
            <p:cNvSpPr>
              <a:spLocks noChangeArrowheads="1"/>
            </p:cNvSpPr>
            <p:nvPr/>
          </p:nvSpPr>
          <p:spPr bwMode="auto">
            <a:xfrm>
              <a:off x="3505200" y="4648200"/>
              <a:ext cx="381000" cy="304800"/>
            </a:xfrm>
            <a:prstGeom prst="rect">
              <a:avLst/>
            </a:prstGeom>
            <a:grpFill/>
            <a:ln w="9525">
              <a:solidFill>
                <a:schemeClr val="tx1"/>
              </a:solidFill>
              <a:miter lim="800000"/>
              <a:headEnd/>
              <a:tailEnd/>
            </a:ln>
          </p:spPr>
          <p:txBody>
            <a:bodyPr wrap="none" anchor="ctr"/>
            <a:lstStyle/>
            <a:p>
              <a:pPr algn="ctr"/>
              <a:r>
                <a:rPr lang="en-US"/>
                <a:t>2</a:t>
              </a:r>
            </a:p>
          </p:txBody>
        </p:sp>
        <p:cxnSp>
          <p:nvCxnSpPr>
            <p:cNvPr id="14370" name="AutoShape 21"/>
            <p:cNvCxnSpPr>
              <a:cxnSpLocks noChangeShapeType="1"/>
            </p:cNvCxnSpPr>
            <p:nvPr/>
          </p:nvCxnSpPr>
          <p:spPr bwMode="auto">
            <a:xfrm rot="5400000">
              <a:off x="4306094" y="3913981"/>
              <a:ext cx="304800" cy="1588"/>
            </a:xfrm>
            <a:prstGeom prst="straightConnector1">
              <a:avLst/>
            </a:prstGeom>
            <a:grpFill/>
            <a:ln w="12700">
              <a:solidFill>
                <a:schemeClr val="tx1"/>
              </a:solidFill>
              <a:round/>
              <a:headEnd/>
              <a:tailEnd/>
            </a:ln>
          </p:spPr>
        </p:cxnSp>
        <p:cxnSp>
          <p:nvCxnSpPr>
            <p:cNvPr id="14371" name="AutoShape 21"/>
            <p:cNvCxnSpPr>
              <a:cxnSpLocks noChangeShapeType="1"/>
            </p:cNvCxnSpPr>
            <p:nvPr/>
          </p:nvCxnSpPr>
          <p:spPr bwMode="auto">
            <a:xfrm rot="16200000" flipH="1">
              <a:off x="4456112" y="3770312"/>
              <a:ext cx="196850" cy="187325"/>
            </a:xfrm>
            <a:prstGeom prst="straightConnector1">
              <a:avLst/>
            </a:prstGeom>
            <a:grpFill/>
            <a:ln w="12700">
              <a:solidFill>
                <a:schemeClr val="tx1"/>
              </a:solidFill>
              <a:round/>
              <a:headEnd/>
              <a:tailEnd/>
            </a:ln>
          </p:spPr>
        </p:cxnSp>
      </p:grpSp>
      <p:grpSp>
        <p:nvGrpSpPr>
          <p:cNvPr id="9" name="Group 61"/>
          <p:cNvGrpSpPr>
            <a:grpSpLocks/>
          </p:cNvGrpSpPr>
          <p:nvPr/>
        </p:nvGrpSpPr>
        <p:grpSpPr bwMode="auto">
          <a:xfrm>
            <a:off x="5947833" y="2514600"/>
            <a:ext cx="3301998" cy="1250950"/>
            <a:chOff x="4460876" y="2514600"/>
            <a:chExt cx="2476499" cy="1250950"/>
          </a:xfrm>
        </p:grpSpPr>
        <p:sp>
          <p:nvSpPr>
            <p:cNvPr id="14366" name="AutoShape 26"/>
            <p:cNvSpPr>
              <a:spLocks noChangeArrowheads="1"/>
            </p:cNvSpPr>
            <p:nvPr/>
          </p:nvSpPr>
          <p:spPr bwMode="auto">
            <a:xfrm flipV="1">
              <a:off x="6556375" y="3460750"/>
              <a:ext cx="381000" cy="304800"/>
            </a:xfrm>
            <a:prstGeom prst="triangle">
              <a:avLst>
                <a:gd name="adj" fmla="val 50000"/>
              </a:avLst>
            </a:prstGeom>
            <a:solidFill>
              <a:srgbClr val="FF0000"/>
            </a:solidFill>
            <a:ln w="12700">
              <a:solidFill>
                <a:schemeClr val="tx1"/>
              </a:solidFill>
              <a:miter lim="800000"/>
              <a:headEnd/>
              <a:tailEnd/>
            </a:ln>
          </p:spPr>
          <p:txBody>
            <a:bodyPr wrap="none" anchor="ctr"/>
            <a:lstStyle/>
            <a:p>
              <a:endParaRPr lang="en-US"/>
            </a:p>
          </p:txBody>
        </p:sp>
        <p:cxnSp>
          <p:nvCxnSpPr>
            <p:cNvPr id="14367" name="AutoShape 27"/>
            <p:cNvCxnSpPr>
              <a:cxnSpLocks noChangeShapeType="1"/>
              <a:stCxn id="14339" idx="3"/>
              <a:endCxn id="14366"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7721600" y="3762375"/>
            <a:ext cx="1524000" cy="1190625"/>
            <a:chOff x="5791200" y="3762375"/>
            <a:chExt cx="1142999" cy="1190625"/>
          </a:xfrm>
          <a:solidFill>
            <a:srgbClr val="C198E0"/>
          </a:solidFill>
        </p:grpSpPr>
        <p:cxnSp>
          <p:nvCxnSpPr>
            <p:cNvPr id="14362" name="AutoShape 29"/>
            <p:cNvCxnSpPr>
              <a:cxnSpLocks noChangeShapeType="1"/>
            </p:cNvCxnSpPr>
            <p:nvPr/>
          </p:nvCxnSpPr>
          <p:spPr bwMode="auto">
            <a:xfrm flipH="1">
              <a:off x="5984875" y="3765550"/>
              <a:ext cx="760413" cy="822325"/>
            </a:xfrm>
            <a:prstGeom prst="straightConnector1">
              <a:avLst/>
            </a:prstGeom>
            <a:grpFill/>
            <a:ln w="12700">
              <a:solidFill>
                <a:schemeClr val="tx1"/>
              </a:solidFill>
              <a:round/>
              <a:headEnd/>
              <a:tailEnd type="triangle" w="med" len="med"/>
            </a:ln>
          </p:spPr>
        </p:cxnSp>
        <p:sp>
          <p:nvSpPr>
            <p:cNvPr id="14363" name="Rectangle 7"/>
            <p:cNvSpPr>
              <a:spLocks noChangeArrowheads="1"/>
            </p:cNvSpPr>
            <p:nvPr/>
          </p:nvSpPr>
          <p:spPr bwMode="auto">
            <a:xfrm>
              <a:off x="5791200" y="4648200"/>
              <a:ext cx="381000" cy="304800"/>
            </a:xfrm>
            <a:prstGeom prst="rect">
              <a:avLst/>
            </a:prstGeom>
            <a:grpFill/>
            <a:ln w="9525">
              <a:solidFill>
                <a:schemeClr val="tx1"/>
              </a:solidFill>
              <a:miter lim="800000"/>
              <a:headEnd/>
              <a:tailEnd/>
            </a:ln>
          </p:spPr>
          <p:txBody>
            <a:bodyPr wrap="none" anchor="ctr"/>
            <a:lstStyle/>
            <a:p>
              <a:pPr algn="ctr"/>
              <a:r>
                <a:rPr lang="en-US"/>
                <a:t>14</a:t>
              </a:r>
            </a:p>
          </p:txBody>
        </p:sp>
        <p:cxnSp>
          <p:nvCxnSpPr>
            <p:cNvPr id="14364" name="AutoShape 21"/>
            <p:cNvCxnSpPr>
              <a:cxnSpLocks noChangeShapeType="1"/>
            </p:cNvCxnSpPr>
            <p:nvPr/>
          </p:nvCxnSpPr>
          <p:spPr bwMode="auto">
            <a:xfrm rot="5400000">
              <a:off x="6592094" y="3913981"/>
              <a:ext cx="304800" cy="1588"/>
            </a:xfrm>
            <a:prstGeom prst="straightConnector1">
              <a:avLst/>
            </a:prstGeom>
            <a:grpFill/>
            <a:ln w="12700">
              <a:solidFill>
                <a:schemeClr val="tx1"/>
              </a:solidFill>
              <a:round/>
              <a:headEnd/>
              <a:tailEnd/>
            </a:ln>
          </p:spPr>
        </p:cxnSp>
        <p:cxnSp>
          <p:nvCxnSpPr>
            <p:cNvPr id="14365" name="AutoShape 21"/>
            <p:cNvCxnSpPr>
              <a:cxnSpLocks noChangeShapeType="1"/>
            </p:cNvCxnSpPr>
            <p:nvPr/>
          </p:nvCxnSpPr>
          <p:spPr bwMode="auto">
            <a:xfrm rot="16200000" flipH="1">
              <a:off x="6742112" y="3770312"/>
              <a:ext cx="196850" cy="187325"/>
            </a:xfrm>
            <a:prstGeom prst="straightConnector1">
              <a:avLst/>
            </a:prstGeom>
            <a:grpFill/>
            <a:ln w="12700">
              <a:solidFill>
                <a:schemeClr val="tx1"/>
              </a:solidFill>
              <a:round/>
              <a:headEnd/>
              <a:tailEnd/>
            </a:ln>
          </p:spPr>
        </p:cxnSp>
      </p:grpSp>
      <p:sp>
        <p:nvSpPr>
          <p:cNvPr id="6" name="TextBox 5"/>
          <p:cNvSpPr txBox="1"/>
          <p:nvPr/>
        </p:nvSpPr>
        <p:spPr>
          <a:xfrm>
            <a:off x="5257800" y="2895600"/>
            <a:ext cx="719255" cy="369332"/>
          </a:xfrm>
          <a:prstGeom prst="rect">
            <a:avLst/>
          </a:prstGeom>
          <a:noFill/>
        </p:spPr>
        <p:txBody>
          <a:bodyPr wrap="none" rtlCol="0">
            <a:spAutoFit/>
          </a:bodyPr>
          <a:lstStyle/>
          <a:p>
            <a:r>
              <a:rPr lang="en-US" dirty="0">
                <a:sym typeface="Symbol" pitchFamily="18" charset="2"/>
              </a:rPr>
              <a:t> </a:t>
            </a:r>
            <a:r>
              <a:rPr lang="en-US" b="1" i="1" dirty="0">
                <a:solidFill>
                  <a:srgbClr val="0000FF"/>
                </a:solidFill>
                <a:sym typeface="Symbol" pitchFamily="18" charset="2"/>
              </a:rPr>
              <a:t>α</a:t>
            </a:r>
            <a:r>
              <a:rPr lang="en-US" dirty="0"/>
              <a:t> =3</a:t>
            </a:r>
          </a:p>
        </p:txBody>
      </p:sp>
      <p:sp>
        <p:nvSpPr>
          <p:cNvPr id="48" name="TextBox 47"/>
          <p:cNvSpPr txBox="1"/>
          <p:nvPr/>
        </p:nvSpPr>
        <p:spPr>
          <a:xfrm>
            <a:off x="6748345" y="2895600"/>
            <a:ext cx="719255" cy="369332"/>
          </a:xfrm>
          <a:prstGeom prst="rect">
            <a:avLst/>
          </a:prstGeom>
          <a:noFill/>
        </p:spPr>
        <p:txBody>
          <a:bodyPr wrap="none" rtlCol="0">
            <a:spAutoFit/>
          </a:bodyPr>
          <a:lstStyle/>
          <a:p>
            <a:r>
              <a:rPr lang="en-US" dirty="0">
                <a:sym typeface="Symbol" pitchFamily="18" charset="2"/>
              </a:rPr>
              <a:t> </a:t>
            </a:r>
            <a:r>
              <a:rPr lang="en-US" b="1" i="1" dirty="0">
                <a:solidFill>
                  <a:srgbClr val="0000FF"/>
                </a:solidFill>
                <a:sym typeface="Symbol" pitchFamily="18" charset="2"/>
              </a:rPr>
              <a:t>α</a:t>
            </a:r>
            <a:r>
              <a:rPr lang="en-US" dirty="0"/>
              <a:t> =3</a:t>
            </a:r>
          </a:p>
        </p:txBody>
      </p:sp>
      <p:sp>
        <p:nvSpPr>
          <p:cNvPr id="50" name="TextBox 49"/>
          <p:cNvSpPr txBox="1"/>
          <p:nvPr/>
        </p:nvSpPr>
        <p:spPr>
          <a:xfrm>
            <a:off x="1066800" y="1295400"/>
            <a:ext cx="3390672" cy="646331"/>
          </a:xfrm>
          <a:prstGeom prst="rect">
            <a:avLst/>
          </a:prstGeom>
          <a:noFill/>
        </p:spPr>
        <p:txBody>
          <a:bodyPr wrap="none" rtlCol="0">
            <a:spAutoFit/>
          </a:bodyPr>
          <a:lstStyle/>
          <a:p>
            <a:r>
              <a:rPr lang="en-US" dirty="0">
                <a:sym typeface="Symbol" pitchFamily="18" charset="2"/>
              </a:rPr>
              <a:t> </a:t>
            </a:r>
            <a:r>
              <a:rPr lang="en-US" b="1" i="1" dirty="0">
                <a:solidFill>
                  <a:srgbClr val="0000FF"/>
                </a:solidFill>
                <a:sym typeface="Symbol" pitchFamily="18" charset="2"/>
              </a:rPr>
              <a:t>α</a:t>
            </a:r>
            <a:r>
              <a:rPr lang="en-US" dirty="0"/>
              <a:t> = best option so far from any </a:t>
            </a:r>
          </a:p>
          <a:p>
            <a:r>
              <a:rPr lang="en-US" dirty="0"/>
              <a:t>MAX node on this path</a:t>
            </a:r>
          </a:p>
        </p:txBody>
      </p:sp>
      <p:sp>
        <p:nvSpPr>
          <p:cNvPr id="15" name="TextBox 14"/>
          <p:cNvSpPr txBox="1"/>
          <p:nvPr/>
        </p:nvSpPr>
        <p:spPr>
          <a:xfrm>
            <a:off x="6934200" y="5486400"/>
            <a:ext cx="5161765" cy="646331"/>
          </a:xfrm>
          <a:prstGeom prst="rect">
            <a:avLst/>
          </a:prstGeom>
          <a:noFill/>
        </p:spPr>
        <p:txBody>
          <a:bodyPr wrap="none" rtlCol="0">
            <a:spAutoFit/>
          </a:bodyPr>
          <a:lstStyle/>
          <a:p>
            <a:r>
              <a:rPr lang="en-US" b="1" i="1" dirty="0">
                <a:solidFill>
                  <a:srgbClr val="0000FF"/>
                </a:solidFill>
              </a:rPr>
              <a:t>The order of generation matters</a:t>
            </a:r>
            <a:r>
              <a:rPr lang="en-US" dirty="0"/>
              <a:t>: more pruning</a:t>
            </a:r>
          </a:p>
          <a:p>
            <a:r>
              <a:rPr lang="en-US" dirty="0"/>
              <a:t>is possible if good moves come first</a:t>
            </a:r>
          </a:p>
        </p:txBody>
      </p:sp>
      <p:sp>
        <p:nvSpPr>
          <p:cNvPr id="45" name="TextBox 44"/>
          <p:cNvSpPr txBox="1"/>
          <p:nvPr/>
        </p:nvSpPr>
        <p:spPr>
          <a:xfrm>
            <a:off x="2250142" y="3272135"/>
            <a:ext cx="340658" cy="461665"/>
          </a:xfrm>
          <a:prstGeom prst="rect">
            <a:avLst/>
          </a:prstGeom>
          <a:noFill/>
        </p:spPr>
        <p:txBody>
          <a:bodyPr wrap="none" rtlCol="0">
            <a:spAutoFit/>
          </a:bodyPr>
          <a:lstStyle/>
          <a:p>
            <a:r>
              <a:rPr lang="en-US" sz="2400" dirty="0">
                <a:solidFill>
                  <a:srgbClr val="FF0000"/>
                </a:solidFill>
                <a:latin typeface="Calibri"/>
                <a:cs typeface="Calibri"/>
              </a:rPr>
              <a:t>3</a:t>
            </a:r>
          </a:p>
        </p:txBody>
      </p:sp>
      <p:sp>
        <p:nvSpPr>
          <p:cNvPr id="46" name="TextBox 45"/>
          <p:cNvSpPr txBox="1"/>
          <p:nvPr/>
        </p:nvSpPr>
        <p:spPr>
          <a:xfrm>
            <a:off x="5334000" y="1976735"/>
            <a:ext cx="340658" cy="461665"/>
          </a:xfrm>
          <a:prstGeom prst="rect">
            <a:avLst/>
          </a:prstGeom>
          <a:noFill/>
        </p:spPr>
        <p:txBody>
          <a:bodyPr wrap="none" rtlCol="0">
            <a:spAutoFit/>
          </a:bodyPr>
          <a:lstStyle/>
          <a:p>
            <a:r>
              <a:rPr lang="en-US" sz="2400" dirty="0">
                <a:solidFill>
                  <a:srgbClr val="0000FF"/>
                </a:solidFill>
                <a:latin typeface="Calibri"/>
                <a:cs typeface="Calibri"/>
              </a:rPr>
              <a:t>3</a:t>
            </a:r>
          </a:p>
        </p:txBody>
      </p:sp>
      <p:pic>
        <p:nvPicPr>
          <p:cNvPr id="47" name="Picture 46" descr="BU00529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91200" y="3429000"/>
            <a:ext cx="1230511" cy="1292352"/>
          </a:xfrm>
          <a:prstGeom prst="rect">
            <a:avLst/>
          </a:prstGeom>
        </p:spPr>
      </p:pic>
      <p:sp>
        <p:nvSpPr>
          <p:cNvPr id="7" name="Slide Number Placeholder 6">
            <a:extLst>
              <a:ext uri="{FF2B5EF4-FFF2-40B4-BE49-F238E27FC236}">
                <a16:creationId xmlns:a16="http://schemas.microsoft.com/office/drawing/2014/main" id="{8B3230DA-65ED-A94A-B42A-FE4F28DAE9DA}"/>
              </a:ext>
            </a:extLst>
          </p:cNvPr>
          <p:cNvSpPr>
            <a:spLocks noGrp="1"/>
          </p:cNvSpPr>
          <p:nvPr>
            <p:ph type="sldNum" sz="quarter" idx="12"/>
          </p:nvPr>
        </p:nvSpPr>
        <p:spPr/>
        <p:txBody>
          <a:bodyPr/>
          <a:lstStyle/>
          <a:p>
            <a:pPr>
              <a:defRPr/>
            </a:pPr>
            <a:fld id="{8E81798C-0F99-461B-869F-8FC2E08F7ABC}" type="slidenum">
              <a:rPr lang="en-US" smtClean="0"/>
              <a:pPr>
                <a:defRPr/>
              </a:pPr>
              <a:t>19</a:t>
            </a:fld>
            <a:endParaRPr lang="en-US" dirty="0"/>
          </a:p>
        </p:txBody>
      </p:sp>
    </p:spTree>
    <p:extLst>
      <p:ext uri="{BB962C8B-B14F-4D97-AF65-F5344CB8AC3E}">
        <p14:creationId xmlns:p14="http://schemas.microsoft.com/office/powerpoint/2010/main" val="30577771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7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1" nodeType="click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6" grpId="0"/>
      <p:bldP spid="48" grpId="0"/>
      <p:bldP spid="48" grpId="1"/>
      <p:bldP spid="50" grpId="0"/>
      <p:bldP spid="15" grpId="0"/>
      <p:bldP spid="45" grpId="0"/>
      <p:bldP spid="4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0" y="-25400"/>
            <a:ext cx="12192000" cy="1143000"/>
          </a:xfrm>
        </p:spPr>
        <p:txBody>
          <a:bodyPr/>
          <a:lstStyle/>
          <a:p>
            <a:r>
              <a:rPr lang="en-US" dirty="0"/>
              <a:t>Outline</a:t>
            </a:r>
          </a:p>
        </p:txBody>
      </p:sp>
      <p:sp>
        <p:nvSpPr>
          <p:cNvPr id="4" name="Content Placeholder 3">
            <a:extLst>
              <a:ext uri="{FF2B5EF4-FFF2-40B4-BE49-F238E27FC236}">
                <a16:creationId xmlns:a16="http://schemas.microsoft.com/office/drawing/2014/main" id="{0128B8AD-0A5F-474C-A5CE-AB9833FDC959}"/>
              </a:ext>
            </a:extLst>
          </p:cNvPr>
          <p:cNvSpPr>
            <a:spLocks noGrp="1"/>
          </p:cNvSpPr>
          <p:nvPr>
            <p:ph idx="1"/>
          </p:nvPr>
        </p:nvSpPr>
        <p:spPr>
          <a:xfrm>
            <a:off x="406400" y="1397000"/>
            <a:ext cx="11379200" cy="5080000"/>
          </a:xfrm>
        </p:spPr>
        <p:txBody>
          <a:bodyPr/>
          <a:lstStyle/>
          <a:p>
            <a:pPr algn="just"/>
            <a:r>
              <a:rPr lang="en-US" dirty="0">
                <a:latin typeface="Palatino" pitchFamily="2" charset="77"/>
                <a:ea typeface="Palatino" pitchFamily="2" charset="77"/>
              </a:rPr>
              <a:t>This chapter covers </a:t>
            </a:r>
            <a:r>
              <a:rPr lang="en-US" b="1" dirty="0">
                <a:latin typeface="Palatino" pitchFamily="2" charset="77"/>
                <a:ea typeface="Palatino" pitchFamily="2" charset="77"/>
              </a:rPr>
              <a:t>competitive </a:t>
            </a:r>
            <a:r>
              <a:rPr lang="en-US" dirty="0">
                <a:latin typeface="Palatino" pitchFamily="2" charset="77"/>
                <a:ea typeface="Palatino" pitchFamily="2" charset="77"/>
              </a:rPr>
              <a:t>environments, in which the agents’ goals are in conflict, giving rise to </a:t>
            </a:r>
            <a:r>
              <a:rPr lang="en-US" b="1" dirty="0">
                <a:latin typeface="Palatino" pitchFamily="2" charset="77"/>
                <a:ea typeface="Palatino" pitchFamily="2" charset="77"/>
              </a:rPr>
              <a:t>adversarial search </a:t>
            </a:r>
            <a:r>
              <a:rPr lang="en-US" dirty="0">
                <a:latin typeface="Palatino" pitchFamily="2" charset="77"/>
                <a:ea typeface="Palatino" pitchFamily="2" charset="77"/>
              </a:rPr>
              <a:t>problems—often known as </a:t>
            </a:r>
            <a:r>
              <a:rPr lang="en-US" b="1" dirty="0">
                <a:latin typeface="Palatino" pitchFamily="2" charset="77"/>
                <a:ea typeface="Palatino" pitchFamily="2" charset="77"/>
              </a:rPr>
              <a:t>games</a:t>
            </a:r>
            <a:r>
              <a:rPr lang="en-US" dirty="0">
                <a:latin typeface="Palatino" pitchFamily="2" charset="77"/>
                <a:ea typeface="Palatino" pitchFamily="2" charset="77"/>
              </a:rPr>
              <a:t>. </a:t>
            </a:r>
          </a:p>
          <a:p>
            <a:pPr marL="0" indent="0">
              <a:buNone/>
            </a:pPr>
            <a:endParaRPr lang="en-US" dirty="0"/>
          </a:p>
          <a:p>
            <a:pPr lvl="1"/>
            <a:r>
              <a:rPr lang="en-US" dirty="0"/>
              <a:t>State-of-the-Art Game Programs </a:t>
            </a:r>
          </a:p>
          <a:p>
            <a:pPr lvl="1"/>
            <a:r>
              <a:rPr lang="en-US" dirty="0"/>
              <a:t>Types of Games</a:t>
            </a:r>
          </a:p>
          <a:p>
            <a:pPr lvl="1"/>
            <a:r>
              <a:rPr lang="en-US" dirty="0"/>
              <a:t>Minimax for Zero-Sum Games</a:t>
            </a:r>
          </a:p>
          <a:p>
            <a:pPr lvl="1"/>
            <a:r>
              <a:rPr lang="en-US" dirty="0"/>
              <a:t>α-β Pruning </a:t>
            </a:r>
          </a:p>
          <a:p>
            <a:pPr lvl="1"/>
            <a:r>
              <a:rPr lang="en-US" dirty="0"/>
              <a:t>Finite lookahead and evaluation</a:t>
            </a:r>
          </a:p>
        </p:txBody>
      </p:sp>
      <p:sp>
        <p:nvSpPr>
          <p:cNvPr id="8" name="Slide Number Placeholder 7">
            <a:extLst>
              <a:ext uri="{FF2B5EF4-FFF2-40B4-BE49-F238E27FC236}">
                <a16:creationId xmlns:a16="http://schemas.microsoft.com/office/drawing/2014/main" id="{7E3F1E0E-E632-904B-B6BC-DCBDF06487B5}"/>
              </a:ext>
            </a:extLst>
          </p:cNvPr>
          <p:cNvSpPr>
            <a:spLocks noGrp="1"/>
          </p:cNvSpPr>
          <p:nvPr>
            <p:ph type="sldNum" sz="quarter" idx="12"/>
          </p:nvPr>
        </p:nvSpPr>
        <p:spPr/>
        <p:txBody>
          <a:bodyPr/>
          <a:lstStyle/>
          <a:p>
            <a:pPr>
              <a:defRPr/>
            </a:pPr>
            <a:fld id="{8E81798C-0F99-461B-869F-8FC2E08F7ABC}" type="slidenum">
              <a:rPr lang="en-US" smtClean="0"/>
              <a:pPr>
                <a:defRPr/>
              </a:pPr>
              <a:t>2</a:t>
            </a:fld>
            <a:endParaRPr lang="en-US" dirty="0"/>
          </a:p>
        </p:txBody>
      </p:sp>
    </p:spTree>
    <p:extLst>
      <p:ext uri="{BB962C8B-B14F-4D97-AF65-F5344CB8AC3E}">
        <p14:creationId xmlns:p14="http://schemas.microsoft.com/office/powerpoint/2010/main" val="19482085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BCC311BF-9BF2-4874-B5C4-956ECE4BC6E3}"/>
              </a:ext>
            </a:extLst>
          </p:cNvPr>
          <p:cNvSpPr>
            <a:spLocks noGrp="1"/>
          </p:cNvSpPr>
          <p:nvPr>
            <p:ph type="title"/>
          </p:nvPr>
        </p:nvSpPr>
        <p:spPr/>
        <p:txBody>
          <a:bodyPr/>
          <a:lstStyle/>
          <a:p>
            <a:endParaRPr lang="ar-SA"/>
          </a:p>
        </p:txBody>
      </p:sp>
      <p:sp>
        <p:nvSpPr>
          <p:cNvPr id="4" name="عنصر نائب لرقم الشريحة 3">
            <a:extLst>
              <a:ext uri="{FF2B5EF4-FFF2-40B4-BE49-F238E27FC236}">
                <a16:creationId xmlns:a16="http://schemas.microsoft.com/office/drawing/2014/main" id="{DBB15131-C3F3-46C4-B9EE-BE5505BB747E}"/>
              </a:ext>
            </a:extLst>
          </p:cNvPr>
          <p:cNvSpPr>
            <a:spLocks noGrp="1"/>
          </p:cNvSpPr>
          <p:nvPr>
            <p:ph type="sldNum" sz="quarter" idx="12"/>
          </p:nvPr>
        </p:nvSpPr>
        <p:spPr/>
        <p:txBody>
          <a:bodyPr/>
          <a:lstStyle/>
          <a:p>
            <a:pPr>
              <a:defRPr/>
            </a:pPr>
            <a:fld id="{8E81798C-0F99-461B-869F-8FC2E08F7ABC}" type="slidenum">
              <a:rPr lang="en-US" smtClean="0"/>
              <a:pPr>
                <a:defRPr/>
              </a:pPr>
              <a:t>20</a:t>
            </a:fld>
            <a:endParaRPr lang="en-US" dirty="0"/>
          </a:p>
        </p:txBody>
      </p:sp>
      <p:pic>
        <p:nvPicPr>
          <p:cNvPr id="6" name="صورة 5">
            <a:extLst>
              <a:ext uri="{FF2B5EF4-FFF2-40B4-BE49-F238E27FC236}">
                <a16:creationId xmlns:a16="http://schemas.microsoft.com/office/drawing/2014/main" id="{1789A387-05E9-477C-AE9C-54E03FE456B1}"/>
              </a:ext>
            </a:extLst>
          </p:cNvPr>
          <p:cNvPicPr>
            <a:picLocks noChangeAspect="1"/>
          </p:cNvPicPr>
          <p:nvPr/>
        </p:nvPicPr>
        <p:blipFill>
          <a:blip r:embed="rId2"/>
          <a:stretch>
            <a:fillRect/>
          </a:stretch>
        </p:blipFill>
        <p:spPr>
          <a:xfrm>
            <a:off x="1676400" y="136524"/>
            <a:ext cx="8579291" cy="4559534"/>
          </a:xfrm>
          <a:prstGeom prst="rect">
            <a:avLst/>
          </a:prstGeom>
        </p:spPr>
      </p:pic>
      <p:pic>
        <p:nvPicPr>
          <p:cNvPr id="8" name="صورة 7">
            <a:extLst>
              <a:ext uri="{FF2B5EF4-FFF2-40B4-BE49-F238E27FC236}">
                <a16:creationId xmlns:a16="http://schemas.microsoft.com/office/drawing/2014/main" id="{E562C29B-C2E7-4CAF-929D-DB503D9323F8}"/>
              </a:ext>
            </a:extLst>
          </p:cNvPr>
          <p:cNvPicPr>
            <a:picLocks noChangeAspect="1"/>
          </p:cNvPicPr>
          <p:nvPr/>
        </p:nvPicPr>
        <p:blipFill>
          <a:blip r:embed="rId3"/>
          <a:stretch>
            <a:fillRect/>
          </a:stretch>
        </p:blipFill>
        <p:spPr>
          <a:xfrm>
            <a:off x="3581400" y="4727030"/>
            <a:ext cx="5200917" cy="1778091"/>
          </a:xfrm>
          <a:prstGeom prst="rect">
            <a:avLst/>
          </a:prstGeom>
        </p:spPr>
      </p:pic>
    </p:spTree>
    <p:extLst>
      <p:ext uri="{BB962C8B-B14F-4D97-AF65-F5344CB8AC3E}">
        <p14:creationId xmlns:p14="http://schemas.microsoft.com/office/powerpoint/2010/main" val="17570795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122DCC53-12AA-4AD3-9F2B-B1C09F4399C3}"/>
              </a:ext>
            </a:extLst>
          </p:cNvPr>
          <p:cNvSpPr>
            <a:spLocks noGrp="1"/>
          </p:cNvSpPr>
          <p:nvPr>
            <p:ph type="title"/>
          </p:nvPr>
        </p:nvSpPr>
        <p:spPr/>
        <p:txBody>
          <a:bodyPr/>
          <a:lstStyle/>
          <a:p>
            <a:endParaRPr lang="ar-SA"/>
          </a:p>
        </p:txBody>
      </p:sp>
      <p:sp>
        <p:nvSpPr>
          <p:cNvPr id="4" name="عنصر نائب لرقم الشريحة 3">
            <a:extLst>
              <a:ext uri="{FF2B5EF4-FFF2-40B4-BE49-F238E27FC236}">
                <a16:creationId xmlns:a16="http://schemas.microsoft.com/office/drawing/2014/main" id="{4CE84461-D42A-44EA-8812-8E2854D3F483}"/>
              </a:ext>
            </a:extLst>
          </p:cNvPr>
          <p:cNvSpPr>
            <a:spLocks noGrp="1"/>
          </p:cNvSpPr>
          <p:nvPr>
            <p:ph type="sldNum" sz="quarter" idx="12"/>
          </p:nvPr>
        </p:nvSpPr>
        <p:spPr/>
        <p:txBody>
          <a:bodyPr/>
          <a:lstStyle/>
          <a:p>
            <a:pPr>
              <a:defRPr/>
            </a:pPr>
            <a:fld id="{8E81798C-0F99-461B-869F-8FC2E08F7ABC}" type="slidenum">
              <a:rPr lang="en-US" smtClean="0"/>
              <a:pPr>
                <a:defRPr/>
              </a:pPr>
              <a:t>21</a:t>
            </a:fld>
            <a:endParaRPr lang="en-US" dirty="0"/>
          </a:p>
        </p:txBody>
      </p:sp>
      <p:pic>
        <p:nvPicPr>
          <p:cNvPr id="6" name="صورة 5">
            <a:extLst>
              <a:ext uri="{FF2B5EF4-FFF2-40B4-BE49-F238E27FC236}">
                <a16:creationId xmlns:a16="http://schemas.microsoft.com/office/drawing/2014/main" id="{5A958A51-2384-4C45-AE4C-ABAFA7E2DD1A}"/>
              </a:ext>
            </a:extLst>
          </p:cNvPr>
          <p:cNvPicPr>
            <a:picLocks noChangeAspect="1"/>
          </p:cNvPicPr>
          <p:nvPr/>
        </p:nvPicPr>
        <p:blipFill>
          <a:blip r:embed="rId2"/>
          <a:stretch>
            <a:fillRect/>
          </a:stretch>
        </p:blipFill>
        <p:spPr>
          <a:xfrm>
            <a:off x="2387409" y="7257"/>
            <a:ext cx="7417181" cy="3930852"/>
          </a:xfrm>
          <a:prstGeom prst="rect">
            <a:avLst/>
          </a:prstGeom>
        </p:spPr>
      </p:pic>
      <p:pic>
        <p:nvPicPr>
          <p:cNvPr id="8" name="صورة 7">
            <a:extLst>
              <a:ext uri="{FF2B5EF4-FFF2-40B4-BE49-F238E27FC236}">
                <a16:creationId xmlns:a16="http://schemas.microsoft.com/office/drawing/2014/main" id="{DE41EDCE-40B9-4C88-A61B-7A2A90F23157}"/>
              </a:ext>
            </a:extLst>
          </p:cNvPr>
          <p:cNvPicPr>
            <a:picLocks noChangeAspect="1"/>
          </p:cNvPicPr>
          <p:nvPr/>
        </p:nvPicPr>
        <p:blipFill>
          <a:blip r:embed="rId3"/>
          <a:stretch>
            <a:fillRect/>
          </a:stretch>
        </p:blipFill>
        <p:spPr>
          <a:xfrm>
            <a:off x="3149448" y="4831357"/>
            <a:ext cx="6655142" cy="1676486"/>
          </a:xfrm>
          <a:prstGeom prst="rect">
            <a:avLst/>
          </a:prstGeom>
        </p:spPr>
      </p:pic>
    </p:spTree>
    <p:extLst>
      <p:ext uri="{BB962C8B-B14F-4D97-AF65-F5344CB8AC3E}">
        <p14:creationId xmlns:p14="http://schemas.microsoft.com/office/powerpoint/2010/main" val="4059893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Alpha-Beta Quiz</a:t>
            </a:r>
          </a:p>
        </p:txBody>
      </p:sp>
      <p:pic>
        <p:nvPicPr>
          <p:cNvPr id="6" name="Picture 5" descr="alpha-beta-sm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1371600"/>
            <a:ext cx="6502400" cy="4826000"/>
          </a:xfrm>
          <a:prstGeom prst="rect">
            <a:avLst/>
          </a:prstGeom>
        </p:spPr>
      </p:pic>
      <p:sp>
        <p:nvSpPr>
          <p:cNvPr id="3" name="Slide Number Placeholder 2">
            <a:extLst>
              <a:ext uri="{FF2B5EF4-FFF2-40B4-BE49-F238E27FC236}">
                <a16:creationId xmlns:a16="http://schemas.microsoft.com/office/drawing/2014/main" id="{62579052-A222-824F-9DB7-49F11EDDD115}"/>
              </a:ext>
            </a:extLst>
          </p:cNvPr>
          <p:cNvSpPr>
            <a:spLocks noGrp="1"/>
          </p:cNvSpPr>
          <p:nvPr>
            <p:ph type="sldNum" sz="quarter" idx="12"/>
          </p:nvPr>
        </p:nvSpPr>
        <p:spPr/>
        <p:txBody>
          <a:bodyPr/>
          <a:lstStyle/>
          <a:p>
            <a:pPr>
              <a:defRPr/>
            </a:pPr>
            <a:fld id="{8E81798C-0F99-461B-869F-8FC2E08F7ABC}" type="slidenum">
              <a:rPr lang="en-US" smtClean="0"/>
              <a:pPr>
                <a:defRPr/>
              </a:pPr>
              <a:t>22</a:t>
            </a:fld>
            <a:endParaRPr lang="en-US" dirty="0"/>
          </a:p>
        </p:txBody>
      </p:sp>
    </p:spTree>
    <p:extLst>
      <p:ext uri="{BB962C8B-B14F-4D97-AF65-F5344CB8AC3E}">
        <p14:creationId xmlns:p14="http://schemas.microsoft.com/office/powerpoint/2010/main" val="39958476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Alpha-Beta Quiz 2</a:t>
            </a:r>
          </a:p>
        </p:txBody>
      </p:sp>
      <p:pic>
        <p:nvPicPr>
          <p:cNvPr id="5" name="Picture 4" descr="alpha-beta-lar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143000"/>
            <a:ext cx="9029700" cy="5715000"/>
          </a:xfrm>
          <a:prstGeom prst="rect">
            <a:avLst/>
          </a:prstGeom>
        </p:spPr>
      </p:pic>
      <p:sp>
        <p:nvSpPr>
          <p:cNvPr id="3" name="Slide Number Placeholder 2">
            <a:extLst>
              <a:ext uri="{FF2B5EF4-FFF2-40B4-BE49-F238E27FC236}">
                <a16:creationId xmlns:a16="http://schemas.microsoft.com/office/drawing/2014/main" id="{560A4F2C-F51D-2048-8EB8-E2824B28B2A6}"/>
              </a:ext>
            </a:extLst>
          </p:cNvPr>
          <p:cNvSpPr>
            <a:spLocks noGrp="1"/>
          </p:cNvSpPr>
          <p:nvPr>
            <p:ph type="sldNum" sz="quarter" idx="12"/>
          </p:nvPr>
        </p:nvSpPr>
        <p:spPr/>
        <p:txBody>
          <a:bodyPr/>
          <a:lstStyle/>
          <a:p>
            <a:pPr>
              <a:defRPr/>
            </a:pPr>
            <a:fld id="{8E81798C-0F99-461B-869F-8FC2E08F7ABC}" type="slidenum">
              <a:rPr lang="en-US" smtClean="0"/>
              <a:pPr>
                <a:defRPr/>
              </a:pPr>
              <a:t>23</a:t>
            </a:fld>
            <a:endParaRPr lang="en-US" dirty="0"/>
          </a:p>
        </p:txBody>
      </p:sp>
    </p:spTree>
    <p:extLst>
      <p:ext uri="{BB962C8B-B14F-4D97-AF65-F5344CB8AC3E}">
        <p14:creationId xmlns:p14="http://schemas.microsoft.com/office/powerpoint/2010/main" val="29005619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lpha-beta-lar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143000"/>
            <a:ext cx="9029700" cy="5715000"/>
          </a:xfrm>
          <a:prstGeom prst="rect">
            <a:avLst/>
          </a:prstGeom>
        </p:spPr>
      </p:pic>
      <p:sp>
        <p:nvSpPr>
          <p:cNvPr id="29" name="Rectangle 28"/>
          <p:cNvSpPr/>
          <p:nvPr/>
        </p:nvSpPr>
        <p:spPr>
          <a:xfrm>
            <a:off x="6019800" y="4259759"/>
            <a:ext cx="1143000" cy="769441"/>
          </a:xfrm>
          <a:prstGeom prst="rect">
            <a:avLst/>
          </a:prstGeom>
          <a:solidFill>
            <a:schemeClr val="bg1"/>
          </a:solidFill>
        </p:spPr>
        <p:txBody>
          <a:bodyPr wrap="square">
            <a:spAutoFit/>
          </a:bodyPr>
          <a:lstStyle/>
          <a:p>
            <a:pPr algn="r"/>
            <a:r>
              <a:rPr lang="en-US" sz="4400" dirty="0">
                <a:solidFill>
                  <a:srgbClr val="0000FF"/>
                </a:solidFill>
                <a:latin typeface="Calibri"/>
                <a:cs typeface="Calibri"/>
              </a:rPr>
              <a:t>1</a:t>
            </a:r>
          </a:p>
        </p:txBody>
      </p:sp>
      <p:sp>
        <p:nvSpPr>
          <p:cNvPr id="2" name="Title 1"/>
          <p:cNvSpPr>
            <a:spLocks noGrp="1"/>
          </p:cNvSpPr>
          <p:nvPr>
            <p:ph type="title"/>
          </p:nvPr>
        </p:nvSpPr>
        <p:spPr/>
        <p:txBody>
          <a:bodyPr/>
          <a:lstStyle/>
          <a:p>
            <a:r>
              <a:rPr lang="en-US" dirty="0"/>
              <a:t>Alpha-Beta Quiz 2</a:t>
            </a:r>
          </a:p>
        </p:txBody>
      </p:sp>
      <p:sp>
        <p:nvSpPr>
          <p:cNvPr id="6" name="Rectangle 5"/>
          <p:cNvSpPr/>
          <p:nvPr/>
        </p:nvSpPr>
        <p:spPr>
          <a:xfrm>
            <a:off x="9829800" y="5486400"/>
            <a:ext cx="1066800" cy="1295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9B01FF"/>
              </a:solidFill>
            </a:endParaRPr>
          </a:p>
        </p:txBody>
      </p:sp>
      <p:sp>
        <p:nvSpPr>
          <p:cNvPr id="10" name="Rectangle 9"/>
          <p:cNvSpPr/>
          <p:nvPr/>
        </p:nvSpPr>
        <p:spPr>
          <a:xfrm>
            <a:off x="8686800" y="3621505"/>
            <a:ext cx="1752600" cy="3200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9B01FF"/>
              </a:solidFill>
            </a:endParaRPr>
          </a:p>
        </p:txBody>
      </p:sp>
      <p:grpSp>
        <p:nvGrpSpPr>
          <p:cNvPr id="14" name="Group 13"/>
          <p:cNvGrpSpPr/>
          <p:nvPr/>
        </p:nvGrpSpPr>
        <p:grpSpPr>
          <a:xfrm>
            <a:off x="2895600" y="5410200"/>
            <a:ext cx="1066800" cy="1371600"/>
            <a:chOff x="2895600" y="5410200"/>
            <a:chExt cx="1066800" cy="1371600"/>
          </a:xfrm>
        </p:grpSpPr>
        <p:sp>
          <p:nvSpPr>
            <p:cNvPr id="3" name="Rectangle 2"/>
            <p:cNvSpPr/>
            <p:nvPr/>
          </p:nvSpPr>
          <p:spPr>
            <a:xfrm>
              <a:off x="2895600" y="5410200"/>
              <a:ext cx="1066800" cy="1371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9B01FF"/>
                </a:solidFill>
              </a:endParaRPr>
            </a:p>
          </p:txBody>
        </p:sp>
        <p:sp>
          <p:nvSpPr>
            <p:cNvPr id="13" name="Rectangle 12"/>
            <p:cNvSpPr/>
            <p:nvPr/>
          </p:nvSpPr>
          <p:spPr>
            <a:xfrm>
              <a:off x="3124200" y="5562600"/>
              <a:ext cx="446131" cy="769441"/>
            </a:xfrm>
            <a:prstGeom prst="rect">
              <a:avLst/>
            </a:prstGeom>
          </p:spPr>
          <p:txBody>
            <a:bodyPr wrap="none">
              <a:spAutoFit/>
            </a:bodyPr>
            <a:lstStyle/>
            <a:p>
              <a:r>
                <a:rPr lang="en-US" sz="4400" dirty="0">
                  <a:solidFill>
                    <a:srgbClr val="9B01FF"/>
                  </a:solidFill>
                  <a:latin typeface="Calibri"/>
                  <a:cs typeface="Calibri"/>
                </a:rPr>
                <a:t>?</a:t>
              </a:r>
            </a:p>
          </p:txBody>
        </p:sp>
      </p:grpSp>
      <p:sp>
        <p:nvSpPr>
          <p:cNvPr id="18" name="Rectangle 17"/>
          <p:cNvSpPr/>
          <p:nvPr/>
        </p:nvSpPr>
        <p:spPr>
          <a:xfrm>
            <a:off x="2743200" y="2438400"/>
            <a:ext cx="756637" cy="769441"/>
          </a:xfrm>
          <a:prstGeom prst="rect">
            <a:avLst/>
          </a:prstGeom>
        </p:spPr>
        <p:txBody>
          <a:bodyPr wrap="none">
            <a:spAutoFit/>
          </a:bodyPr>
          <a:lstStyle/>
          <a:p>
            <a:r>
              <a:rPr lang="en-US" sz="4400" dirty="0">
                <a:solidFill>
                  <a:srgbClr val="FF0000"/>
                </a:solidFill>
                <a:latin typeface="Calibri"/>
                <a:cs typeface="Calibri"/>
              </a:rPr>
              <a:t>10</a:t>
            </a:r>
          </a:p>
        </p:txBody>
      </p:sp>
      <p:sp>
        <p:nvSpPr>
          <p:cNvPr id="8" name="Rectangle 7"/>
          <p:cNvSpPr/>
          <p:nvPr/>
        </p:nvSpPr>
        <p:spPr>
          <a:xfrm>
            <a:off x="5105400" y="5486400"/>
            <a:ext cx="1066800" cy="1295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9B01FF"/>
              </a:solidFill>
            </a:endParaRPr>
          </a:p>
        </p:txBody>
      </p:sp>
      <p:sp>
        <p:nvSpPr>
          <p:cNvPr id="19" name="Rectangle 18"/>
          <p:cNvSpPr/>
          <p:nvPr/>
        </p:nvSpPr>
        <p:spPr>
          <a:xfrm>
            <a:off x="5486400" y="5715000"/>
            <a:ext cx="446131" cy="769441"/>
          </a:xfrm>
          <a:prstGeom prst="rect">
            <a:avLst/>
          </a:prstGeom>
        </p:spPr>
        <p:txBody>
          <a:bodyPr wrap="none">
            <a:spAutoFit/>
          </a:bodyPr>
          <a:lstStyle/>
          <a:p>
            <a:r>
              <a:rPr lang="en-US" sz="4400" dirty="0">
                <a:solidFill>
                  <a:srgbClr val="9B01FF"/>
                </a:solidFill>
                <a:latin typeface="Calibri"/>
                <a:cs typeface="Calibri"/>
              </a:rPr>
              <a:t>?</a:t>
            </a:r>
          </a:p>
        </p:txBody>
      </p:sp>
      <p:sp>
        <p:nvSpPr>
          <p:cNvPr id="9" name="Rectangle 8"/>
          <p:cNvSpPr/>
          <p:nvPr/>
        </p:nvSpPr>
        <p:spPr>
          <a:xfrm>
            <a:off x="4038600" y="3581400"/>
            <a:ext cx="1752600" cy="3200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9B01FF"/>
              </a:solidFill>
            </a:endParaRPr>
          </a:p>
        </p:txBody>
      </p:sp>
      <p:sp>
        <p:nvSpPr>
          <p:cNvPr id="22" name="Rectangle 21"/>
          <p:cNvSpPr/>
          <p:nvPr/>
        </p:nvSpPr>
        <p:spPr>
          <a:xfrm>
            <a:off x="4419600" y="3657600"/>
            <a:ext cx="446131" cy="769441"/>
          </a:xfrm>
          <a:prstGeom prst="rect">
            <a:avLst/>
          </a:prstGeom>
        </p:spPr>
        <p:txBody>
          <a:bodyPr wrap="none">
            <a:spAutoFit/>
          </a:bodyPr>
          <a:lstStyle/>
          <a:p>
            <a:r>
              <a:rPr lang="en-US" sz="4400" dirty="0">
                <a:solidFill>
                  <a:srgbClr val="9B01FF"/>
                </a:solidFill>
                <a:latin typeface="Calibri"/>
                <a:cs typeface="Calibri"/>
              </a:rPr>
              <a:t>?</a:t>
            </a:r>
          </a:p>
        </p:txBody>
      </p:sp>
      <p:sp>
        <p:nvSpPr>
          <p:cNvPr id="26" name="Rectangle 25"/>
          <p:cNvSpPr/>
          <p:nvPr/>
        </p:nvSpPr>
        <p:spPr>
          <a:xfrm>
            <a:off x="5334000" y="1066800"/>
            <a:ext cx="756637" cy="769441"/>
          </a:xfrm>
          <a:prstGeom prst="rect">
            <a:avLst/>
          </a:prstGeom>
        </p:spPr>
        <p:txBody>
          <a:bodyPr wrap="none">
            <a:spAutoFit/>
          </a:bodyPr>
          <a:lstStyle/>
          <a:p>
            <a:r>
              <a:rPr lang="en-US" sz="4400" dirty="0">
                <a:solidFill>
                  <a:srgbClr val="0000FF"/>
                </a:solidFill>
                <a:latin typeface="Calibri"/>
                <a:cs typeface="Calibri"/>
              </a:rPr>
              <a:t>10</a:t>
            </a:r>
          </a:p>
        </p:txBody>
      </p:sp>
      <p:sp>
        <p:nvSpPr>
          <p:cNvPr id="27" name="Rectangle 26"/>
          <p:cNvSpPr/>
          <p:nvPr/>
        </p:nvSpPr>
        <p:spPr>
          <a:xfrm>
            <a:off x="1524000" y="4495800"/>
            <a:ext cx="756637" cy="769441"/>
          </a:xfrm>
          <a:prstGeom prst="rect">
            <a:avLst/>
          </a:prstGeom>
        </p:spPr>
        <p:txBody>
          <a:bodyPr wrap="none">
            <a:spAutoFit/>
          </a:bodyPr>
          <a:lstStyle/>
          <a:p>
            <a:r>
              <a:rPr lang="en-US" sz="4400" dirty="0">
                <a:solidFill>
                  <a:srgbClr val="0000FF"/>
                </a:solidFill>
                <a:latin typeface="Calibri"/>
                <a:cs typeface="Calibri"/>
              </a:rPr>
              <a:t>10</a:t>
            </a:r>
          </a:p>
        </p:txBody>
      </p:sp>
      <p:sp>
        <p:nvSpPr>
          <p:cNvPr id="32" name="Rectangle 31"/>
          <p:cNvSpPr/>
          <p:nvPr/>
        </p:nvSpPr>
        <p:spPr>
          <a:xfrm>
            <a:off x="3810000" y="4488359"/>
            <a:ext cx="1042623" cy="769441"/>
          </a:xfrm>
          <a:prstGeom prst="rect">
            <a:avLst/>
          </a:prstGeom>
        </p:spPr>
        <p:txBody>
          <a:bodyPr wrap="none">
            <a:spAutoFit/>
          </a:bodyPr>
          <a:lstStyle/>
          <a:p>
            <a:r>
              <a:rPr lang="en-US" sz="4400" dirty="0">
                <a:solidFill>
                  <a:srgbClr val="0000FF"/>
                </a:solidFill>
                <a:latin typeface="Calibri"/>
                <a:cs typeface="Calibri"/>
              </a:rPr>
              <a:t>100</a:t>
            </a:r>
          </a:p>
        </p:txBody>
      </p:sp>
      <p:sp>
        <p:nvSpPr>
          <p:cNvPr id="7" name="Rectangle 6"/>
          <p:cNvSpPr/>
          <p:nvPr/>
        </p:nvSpPr>
        <p:spPr>
          <a:xfrm>
            <a:off x="7543800" y="5410200"/>
            <a:ext cx="1066800" cy="1371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9B01FF"/>
              </a:solidFill>
            </a:endParaRPr>
          </a:p>
        </p:txBody>
      </p:sp>
      <p:sp>
        <p:nvSpPr>
          <p:cNvPr id="30" name="Rectangle 29"/>
          <p:cNvSpPr/>
          <p:nvPr/>
        </p:nvSpPr>
        <p:spPr>
          <a:xfrm>
            <a:off x="7924800" y="5562600"/>
            <a:ext cx="446131" cy="769441"/>
          </a:xfrm>
          <a:prstGeom prst="rect">
            <a:avLst/>
          </a:prstGeom>
        </p:spPr>
        <p:txBody>
          <a:bodyPr wrap="none">
            <a:spAutoFit/>
          </a:bodyPr>
          <a:lstStyle/>
          <a:p>
            <a:r>
              <a:rPr lang="en-US" sz="4400" dirty="0">
                <a:solidFill>
                  <a:srgbClr val="9B01FF"/>
                </a:solidFill>
                <a:latin typeface="Calibri"/>
                <a:cs typeface="Calibri"/>
              </a:rPr>
              <a:t>?</a:t>
            </a:r>
          </a:p>
        </p:txBody>
      </p:sp>
      <p:grpSp>
        <p:nvGrpSpPr>
          <p:cNvPr id="4" name="Group 3"/>
          <p:cNvGrpSpPr/>
          <p:nvPr/>
        </p:nvGrpSpPr>
        <p:grpSpPr>
          <a:xfrm>
            <a:off x="6324600" y="1828800"/>
            <a:ext cx="2743200" cy="4953000"/>
            <a:chOff x="6324600" y="1828800"/>
            <a:chExt cx="2743200" cy="4953000"/>
          </a:xfrm>
        </p:grpSpPr>
        <p:sp>
          <p:nvSpPr>
            <p:cNvPr id="11" name="Rectangle 10"/>
            <p:cNvSpPr/>
            <p:nvPr/>
          </p:nvSpPr>
          <p:spPr>
            <a:xfrm>
              <a:off x="7162800" y="1828800"/>
              <a:ext cx="1905000" cy="3352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9B01FF"/>
                </a:solidFill>
              </a:endParaRPr>
            </a:p>
          </p:txBody>
        </p:sp>
        <p:sp>
          <p:nvSpPr>
            <p:cNvPr id="12" name="Rectangle 11"/>
            <p:cNvSpPr/>
            <p:nvPr/>
          </p:nvSpPr>
          <p:spPr>
            <a:xfrm>
              <a:off x="6324600" y="3429000"/>
              <a:ext cx="2209800" cy="3352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9B01FF"/>
                </a:solidFill>
              </a:endParaRPr>
            </a:p>
          </p:txBody>
        </p:sp>
      </p:grpSp>
      <p:sp>
        <p:nvSpPr>
          <p:cNvPr id="24" name="Rectangle 23"/>
          <p:cNvSpPr/>
          <p:nvPr/>
        </p:nvSpPr>
        <p:spPr>
          <a:xfrm>
            <a:off x="7391400" y="2209800"/>
            <a:ext cx="446131" cy="769441"/>
          </a:xfrm>
          <a:prstGeom prst="rect">
            <a:avLst/>
          </a:prstGeom>
        </p:spPr>
        <p:txBody>
          <a:bodyPr wrap="none">
            <a:spAutoFit/>
          </a:bodyPr>
          <a:lstStyle/>
          <a:p>
            <a:r>
              <a:rPr lang="en-US" sz="4400" dirty="0">
                <a:solidFill>
                  <a:srgbClr val="9B01FF"/>
                </a:solidFill>
                <a:latin typeface="Calibri"/>
                <a:cs typeface="Calibri"/>
              </a:rPr>
              <a:t>?</a:t>
            </a:r>
          </a:p>
        </p:txBody>
      </p:sp>
      <p:sp>
        <p:nvSpPr>
          <p:cNvPr id="34" name="Rectangle 33"/>
          <p:cNvSpPr/>
          <p:nvPr/>
        </p:nvSpPr>
        <p:spPr>
          <a:xfrm>
            <a:off x="6019800" y="4259759"/>
            <a:ext cx="1143000" cy="769441"/>
          </a:xfrm>
          <a:prstGeom prst="rect">
            <a:avLst/>
          </a:prstGeom>
          <a:solidFill>
            <a:schemeClr val="bg1"/>
          </a:solidFill>
        </p:spPr>
        <p:txBody>
          <a:bodyPr wrap="square">
            <a:spAutoFit/>
          </a:bodyPr>
          <a:lstStyle/>
          <a:p>
            <a:pPr algn="r"/>
            <a:r>
              <a:rPr lang="en-US" sz="4400" dirty="0">
                <a:solidFill>
                  <a:srgbClr val="0000FF"/>
                </a:solidFill>
                <a:latin typeface="Calibri"/>
                <a:cs typeface="Calibri"/>
              </a:rPr>
              <a:t>2</a:t>
            </a:r>
          </a:p>
        </p:txBody>
      </p:sp>
      <p:sp>
        <p:nvSpPr>
          <p:cNvPr id="36" name="Rectangle 35"/>
          <p:cNvSpPr/>
          <p:nvPr/>
        </p:nvSpPr>
        <p:spPr>
          <a:xfrm>
            <a:off x="7530348" y="2583359"/>
            <a:ext cx="470652" cy="769441"/>
          </a:xfrm>
          <a:prstGeom prst="rect">
            <a:avLst/>
          </a:prstGeom>
        </p:spPr>
        <p:txBody>
          <a:bodyPr wrap="none">
            <a:spAutoFit/>
          </a:bodyPr>
          <a:lstStyle/>
          <a:p>
            <a:r>
              <a:rPr lang="en-US" sz="4400" dirty="0">
                <a:solidFill>
                  <a:srgbClr val="FF0000"/>
                </a:solidFill>
                <a:latin typeface="Calibri"/>
                <a:cs typeface="Calibri"/>
              </a:rPr>
              <a:t>2</a:t>
            </a:r>
          </a:p>
        </p:txBody>
      </p:sp>
      <p:sp>
        <p:nvSpPr>
          <p:cNvPr id="37" name="Rectangle 36"/>
          <p:cNvSpPr/>
          <p:nvPr/>
        </p:nvSpPr>
        <p:spPr>
          <a:xfrm>
            <a:off x="8915400" y="3505200"/>
            <a:ext cx="446131" cy="769441"/>
          </a:xfrm>
          <a:prstGeom prst="rect">
            <a:avLst/>
          </a:prstGeom>
        </p:spPr>
        <p:txBody>
          <a:bodyPr wrap="none">
            <a:spAutoFit/>
          </a:bodyPr>
          <a:lstStyle/>
          <a:p>
            <a:r>
              <a:rPr lang="en-US" sz="4400" dirty="0">
                <a:solidFill>
                  <a:srgbClr val="9B01FF"/>
                </a:solidFill>
                <a:latin typeface="Calibri"/>
                <a:cs typeface="Calibri"/>
              </a:rPr>
              <a:t>?</a:t>
            </a:r>
          </a:p>
        </p:txBody>
      </p:sp>
      <p:pic>
        <p:nvPicPr>
          <p:cNvPr id="38" name="Picture 37" descr="BU00529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34400" y="2895600"/>
            <a:ext cx="1230511" cy="1292352"/>
          </a:xfrm>
          <a:prstGeom prst="rect">
            <a:avLst/>
          </a:prstGeom>
        </p:spPr>
      </p:pic>
      <p:sp>
        <p:nvSpPr>
          <p:cNvPr id="39" name="Rectangle 38"/>
          <p:cNvSpPr/>
          <p:nvPr/>
        </p:nvSpPr>
        <p:spPr>
          <a:xfrm>
            <a:off x="6705600" y="2583359"/>
            <a:ext cx="893018" cy="769441"/>
          </a:xfrm>
          <a:prstGeom prst="rect">
            <a:avLst/>
          </a:prstGeom>
        </p:spPr>
        <p:txBody>
          <a:bodyPr wrap="none">
            <a:spAutoFit/>
          </a:bodyPr>
          <a:lstStyle/>
          <a:p>
            <a:r>
              <a:rPr lang="en-US" sz="4400" dirty="0">
                <a:solidFill>
                  <a:srgbClr val="FF0000"/>
                </a:solidFill>
                <a:latin typeface="Calibri"/>
                <a:cs typeface="Calibri"/>
              </a:rPr>
              <a:t>β =</a:t>
            </a:r>
          </a:p>
        </p:txBody>
      </p:sp>
      <p:sp>
        <p:nvSpPr>
          <p:cNvPr id="40" name="Rectangle 39"/>
          <p:cNvSpPr/>
          <p:nvPr/>
        </p:nvSpPr>
        <p:spPr>
          <a:xfrm>
            <a:off x="4495800" y="1059359"/>
            <a:ext cx="913406" cy="769441"/>
          </a:xfrm>
          <a:prstGeom prst="rect">
            <a:avLst/>
          </a:prstGeom>
        </p:spPr>
        <p:txBody>
          <a:bodyPr wrap="none">
            <a:spAutoFit/>
          </a:bodyPr>
          <a:lstStyle/>
          <a:p>
            <a:r>
              <a:rPr lang="en-US" sz="4400" dirty="0">
                <a:solidFill>
                  <a:srgbClr val="0000FF"/>
                </a:solidFill>
                <a:latin typeface="Calibri"/>
                <a:cs typeface="Calibri"/>
              </a:rPr>
              <a:t>α =</a:t>
            </a:r>
          </a:p>
        </p:txBody>
      </p:sp>
      <p:sp>
        <p:nvSpPr>
          <p:cNvPr id="41" name="Rectangle 40"/>
          <p:cNvSpPr/>
          <p:nvPr/>
        </p:nvSpPr>
        <p:spPr>
          <a:xfrm>
            <a:off x="890558" y="4488359"/>
            <a:ext cx="785842" cy="769441"/>
          </a:xfrm>
          <a:prstGeom prst="rect">
            <a:avLst/>
          </a:prstGeom>
        </p:spPr>
        <p:txBody>
          <a:bodyPr wrap="none">
            <a:spAutoFit/>
          </a:bodyPr>
          <a:lstStyle/>
          <a:p>
            <a:r>
              <a:rPr lang="en-US" sz="4400" dirty="0">
                <a:solidFill>
                  <a:srgbClr val="0000FF"/>
                </a:solidFill>
                <a:latin typeface="Calibri"/>
                <a:cs typeface="Calibri"/>
              </a:rPr>
              <a:t>α=</a:t>
            </a:r>
          </a:p>
        </p:txBody>
      </p:sp>
      <p:sp>
        <p:nvSpPr>
          <p:cNvPr id="42" name="Rectangle 41"/>
          <p:cNvSpPr/>
          <p:nvPr/>
        </p:nvSpPr>
        <p:spPr>
          <a:xfrm>
            <a:off x="3200400" y="4495800"/>
            <a:ext cx="785842" cy="769441"/>
          </a:xfrm>
          <a:prstGeom prst="rect">
            <a:avLst/>
          </a:prstGeom>
        </p:spPr>
        <p:txBody>
          <a:bodyPr wrap="none">
            <a:spAutoFit/>
          </a:bodyPr>
          <a:lstStyle/>
          <a:p>
            <a:r>
              <a:rPr lang="en-US" sz="4400" dirty="0">
                <a:solidFill>
                  <a:srgbClr val="0000FF"/>
                </a:solidFill>
                <a:latin typeface="Calibri"/>
                <a:cs typeface="Calibri"/>
              </a:rPr>
              <a:t>α=</a:t>
            </a:r>
          </a:p>
        </p:txBody>
      </p:sp>
      <p:sp>
        <p:nvSpPr>
          <p:cNvPr id="43" name="Rectangle 42"/>
          <p:cNvSpPr/>
          <p:nvPr/>
        </p:nvSpPr>
        <p:spPr>
          <a:xfrm>
            <a:off x="6096000" y="4259759"/>
            <a:ext cx="785842" cy="769441"/>
          </a:xfrm>
          <a:prstGeom prst="rect">
            <a:avLst/>
          </a:prstGeom>
        </p:spPr>
        <p:txBody>
          <a:bodyPr wrap="none">
            <a:spAutoFit/>
          </a:bodyPr>
          <a:lstStyle/>
          <a:p>
            <a:r>
              <a:rPr lang="en-US" sz="4400" dirty="0">
                <a:solidFill>
                  <a:srgbClr val="0000FF"/>
                </a:solidFill>
                <a:latin typeface="Calibri"/>
                <a:cs typeface="Calibri"/>
              </a:rPr>
              <a:t>α=</a:t>
            </a:r>
          </a:p>
        </p:txBody>
      </p:sp>
      <p:pic>
        <p:nvPicPr>
          <p:cNvPr id="21" name="Picture 20" descr="BU00529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5400" y="4648200"/>
            <a:ext cx="1230511" cy="1292352"/>
          </a:xfrm>
          <a:prstGeom prst="rect">
            <a:avLst/>
          </a:prstGeom>
        </p:spPr>
      </p:pic>
      <p:sp>
        <p:nvSpPr>
          <p:cNvPr id="35" name="Rectangle 34"/>
          <p:cNvSpPr/>
          <p:nvPr/>
        </p:nvSpPr>
        <p:spPr>
          <a:xfrm>
            <a:off x="1926382" y="2430959"/>
            <a:ext cx="893018" cy="769441"/>
          </a:xfrm>
          <a:prstGeom prst="rect">
            <a:avLst/>
          </a:prstGeom>
        </p:spPr>
        <p:txBody>
          <a:bodyPr wrap="none">
            <a:spAutoFit/>
          </a:bodyPr>
          <a:lstStyle/>
          <a:p>
            <a:r>
              <a:rPr lang="en-US" sz="4400" dirty="0">
                <a:solidFill>
                  <a:srgbClr val="FF0000"/>
                </a:solidFill>
                <a:latin typeface="Calibri"/>
                <a:cs typeface="Calibri"/>
              </a:rPr>
              <a:t>β =</a:t>
            </a:r>
          </a:p>
        </p:txBody>
      </p:sp>
      <p:sp>
        <p:nvSpPr>
          <p:cNvPr id="15" name="Slide Number Placeholder 14">
            <a:extLst>
              <a:ext uri="{FF2B5EF4-FFF2-40B4-BE49-F238E27FC236}">
                <a16:creationId xmlns:a16="http://schemas.microsoft.com/office/drawing/2014/main" id="{BAE2E746-FDA1-DD4C-BCE2-C4BF14BECCD1}"/>
              </a:ext>
            </a:extLst>
          </p:cNvPr>
          <p:cNvSpPr>
            <a:spLocks noGrp="1"/>
          </p:cNvSpPr>
          <p:nvPr>
            <p:ph type="sldNum" sz="quarter" idx="12"/>
          </p:nvPr>
        </p:nvSpPr>
        <p:spPr/>
        <p:txBody>
          <a:bodyPr/>
          <a:lstStyle/>
          <a:p>
            <a:pPr>
              <a:defRPr/>
            </a:pPr>
            <a:fld id="{8E81798C-0F99-461B-869F-8FC2E08F7ABC}" type="slidenum">
              <a:rPr lang="en-US" smtClean="0"/>
              <a:pPr>
                <a:defRPr/>
              </a:pPr>
              <a:t>24</a:t>
            </a:fld>
            <a:endParaRPr lang="en-US" dirty="0"/>
          </a:p>
        </p:txBody>
      </p:sp>
    </p:spTree>
    <p:extLst>
      <p:ext uri="{BB962C8B-B14F-4D97-AF65-F5344CB8AC3E}">
        <p14:creationId xmlns:p14="http://schemas.microsoft.com/office/powerpoint/2010/main" val="455605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2"/>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24"/>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0" nodeType="clickEffect">
                                  <p:stCondLst>
                                    <p:cond delay="0"/>
                                  </p:stCondLst>
                                  <p:childTnLst>
                                    <p:set>
                                      <p:cBhvr>
                                        <p:cTn id="60" dur="1" fill="hold">
                                          <p:stCondLst>
                                            <p:cond delay="0"/>
                                          </p:stCondLst>
                                        </p:cTn>
                                        <p:tgtEl>
                                          <p:spTgt spid="7"/>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30"/>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37"/>
                                        </p:tgtEl>
                                        <p:attrNameLst>
                                          <p:attrName>style.visibility</p:attrName>
                                        </p:attrNameLst>
                                      </p:cBhvr>
                                      <p:to>
                                        <p:strVal val="hidden"/>
                                      </p:to>
                                    </p:set>
                                  </p:childTnLst>
                                </p:cTn>
                              </p:par>
                              <p:par>
                                <p:cTn id="79" presetID="1" presetClass="entr" presetSubtype="0" fill="hold" nodeType="withEffect">
                                  <p:stCondLst>
                                    <p:cond delay="0"/>
                                  </p:stCondLst>
                                  <p:childTnLst>
                                    <p:set>
                                      <p:cBhvr>
                                        <p:cTn id="80" dur="1" fill="hold">
                                          <p:stCondLst>
                                            <p:cond delay="0"/>
                                          </p:stCondLst>
                                        </p:cTn>
                                        <p:tgtEl>
                                          <p:spTgt spid="3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2"/>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4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8" grpId="0"/>
      <p:bldP spid="19" grpId="0"/>
      <p:bldP spid="9" grpId="0" animBg="1"/>
      <p:bldP spid="22" grpId="0"/>
      <p:bldP spid="22" grpId="1"/>
      <p:bldP spid="26" grpId="0"/>
      <p:bldP spid="27" grpId="0"/>
      <p:bldP spid="32" grpId="0"/>
      <p:bldP spid="7" grpId="0" animBg="1"/>
      <p:bldP spid="30" grpId="0"/>
      <p:bldP spid="30" grpId="1"/>
      <p:bldP spid="24" grpId="0"/>
      <p:bldP spid="24" grpId="1"/>
      <p:bldP spid="34" grpId="0" animBg="1"/>
      <p:bldP spid="36" grpId="0"/>
      <p:bldP spid="37" grpId="0"/>
      <p:bldP spid="37" grpId="1"/>
      <p:bldP spid="39" grpId="0"/>
      <p:bldP spid="40" grpId="0"/>
      <p:bldP spid="41" grpId="0"/>
      <p:bldP spid="42" grpId="0"/>
      <p:bldP spid="43" grpId="0"/>
      <p:bldP spid="3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sym typeface="Symbol" pitchFamily="18" charset="2"/>
              </a:rPr>
              <a:t>Alpha-Beta Pruning</a:t>
            </a:r>
          </a:p>
        </p:txBody>
      </p:sp>
      <p:sp>
        <p:nvSpPr>
          <p:cNvPr id="23555" name="Rectangle 3"/>
          <p:cNvSpPr>
            <a:spLocks noGrp="1" noChangeArrowheads="1"/>
          </p:cNvSpPr>
          <p:nvPr>
            <p:ph idx="1"/>
          </p:nvPr>
        </p:nvSpPr>
        <p:spPr>
          <a:xfrm>
            <a:off x="457200" y="1447800"/>
            <a:ext cx="6858000" cy="5410200"/>
          </a:xfrm>
        </p:spPr>
        <p:txBody>
          <a:bodyPr/>
          <a:lstStyle/>
          <a:p>
            <a:pPr eaLnBrk="1" hangingPunct="1">
              <a:lnSpc>
                <a:spcPct val="110000"/>
              </a:lnSpc>
            </a:pPr>
            <a:r>
              <a:rPr lang="en-US" sz="2400" dirty="0"/>
              <a:t>General case (pruning children of </a:t>
            </a:r>
            <a:r>
              <a:rPr lang="en-US" sz="2400" dirty="0">
                <a:solidFill>
                  <a:srgbClr val="FF0000"/>
                </a:solidFill>
              </a:rPr>
              <a:t>MIN</a:t>
            </a:r>
            <a:r>
              <a:rPr lang="en-US" sz="2400" dirty="0"/>
              <a:t> node)</a:t>
            </a:r>
          </a:p>
          <a:p>
            <a:pPr lvl="1" eaLnBrk="1" hangingPunct="1">
              <a:lnSpc>
                <a:spcPct val="110000"/>
              </a:lnSpc>
            </a:pPr>
            <a:r>
              <a:rPr lang="en-US" sz="2000" dirty="0">
                <a:sym typeface="Symbol" pitchFamily="18" charset="2"/>
              </a:rPr>
              <a:t>We’re computing the </a:t>
            </a:r>
            <a:r>
              <a:rPr lang="en-US" sz="2000" dirty="0">
                <a:solidFill>
                  <a:srgbClr val="FF0000"/>
                </a:solidFill>
                <a:sym typeface="Symbol" pitchFamily="18" charset="2"/>
              </a:rPr>
              <a:t>MIN-VALUE </a:t>
            </a:r>
            <a:r>
              <a:rPr lang="en-US" sz="2000" dirty="0">
                <a:sym typeface="Symbol" pitchFamily="18" charset="2"/>
              </a:rPr>
              <a:t>at some node</a:t>
            </a:r>
            <a:r>
              <a:rPr lang="en-US" sz="2000" dirty="0">
                <a:solidFill>
                  <a:srgbClr val="FF0000"/>
                </a:solidFill>
                <a:sym typeface="Symbol" pitchFamily="18" charset="2"/>
              </a:rPr>
              <a:t> </a:t>
            </a:r>
            <a:r>
              <a:rPr lang="en-US" sz="2000" i="1" dirty="0">
                <a:solidFill>
                  <a:srgbClr val="FF0000"/>
                </a:solidFill>
                <a:sym typeface="Symbol" pitchFamily="18" charset="2"/>
              </a:rPr>
              <a:t>n</a:t>
            </a:r>
          </a:p>
          <a:p>
            <a:pPr lvl="1" eaLnBrk="1" hangingPunct="1">
              <a:lnSpc>
                <a:spcPct val="110000"/>
              </a:lnSpc>
            </a:pPr>
            <a:r>
              <a:rPr lang="en-US" sz="2000" dirty="0">
                <a:sym typeface="Symbol" pitchFamily="18" charset="2"/>
              </a:rPr>
              <a:t>We’re looping over </a:t>
            </a:r>
            <a:r>
              <a:rPr lang="en-US" sz="2000" i="1" dirty="0" err="1">
                <a:solidFill>
                  <a:srgbClr val="FF0000"/>
                </a:solidFill>
                <a:sym typeface="Symbol" pitchFamily="18" charset="2"/>
              </a:rPr>
              <a:t>n</a:t>
            </a:r>
            <a:r>
              <a:rPr lang="en-US" sz="2000" dirty="0" err="1">
                <a:sym typeface="Symbol" pitchFamily="18" charset="2"/>
              </a:rPr>
              <a:t>’s</a:t>
            </a:r>
            <a:r>
              <a:rPr lang="en-US" sz="2000" dirty="0">
                <a:sym typeface="Symbol" pitchFamily="18" charset="2"/>
              </a:rPr>
              <a:t> children</a:t>
            </a:r>
          </a:p>
          <a:p>
            <a:pPr lvl="1" eaLnBrk="1" hangingPunct="1">
              <a:lnSpc>
                <a:spcPct val="110000"/>
              </a:lnSpc>
            </a:pPr>
            <a:r>
              <a:rPr lang="en-US" sz="2000" i="1" dirty="0" err="1">
                <a:solidFill>
                  <a:srgbClr val="FF0000"/>
                </a:solidFill>
                <a:sym typeface="Symbol" pitchFamily="18" charset="2"/>
              </a:rPr>
              <a:t>n</a:t>
            </a:r>
            <a:r>
              <a:rPr lang="en-US" sz="2000" dirty="0" err="1">
                <a:sym typeface="Symbol" pitchFamily="18" charset="2"/>
              </a:rPr>
              <a:t>’s</a:t>
            </a:r>
            <a:r>
              <a:rPr lang="en-US" sz="2000" dirty="0">
                <a:sym typeface="Symbol" pitchFamily="18" charset="2"/>
              </a:rPr>
              <a:t> estimate of the </a:t>
            </a:r>
            <a:r>
              <a:rPr lang="en-US" sz="2000" dirty="0" err="1">
                <a:sym typeface="Symbol" pitchFamily="18" charset="2"/>
              </a:rPr>
              <a:t>childrens</a:t>
            </a:r>
            <a:r>
              <a:rPr lang="en-US" sz="2000" dirty="0">
                <a:sym typeface="Symbol" pitchFamily="18" charset="2"/>
              </a:rPr>
              <a:t>’ min is dropping</a:t>
            </a:r>
          </a:p>
          <a:p>
            <a:pPr lvl="1" eaLnBrk="1" hangingPunct="1">
              <a:lnSpc>
                <a:spcPct val="110000"/>
              </a:lnSpc>
            </a:pPr>
            <a:r>
              <a:rPr lang="en-US" sz="2000" dirty="0">
                <a:sym typeface="Symbol" pitchFamily="18" charset="2"/>
              </a:rPr>
              <a:t>Who cares about </a:t>
            </a:r>
            <a:r>
              <a:rPr lang="en-US" sz="2000" i="1" dirty="0" err="1">
                <a:solidFill>
                  <a:srgbClr val="FF0000"/>
                </a:solidFill>
                <a:sym typeface="Symbol" pitchFamily="18" charset="2"/>
              </a:rPr>
              <a:t>n</a:t>
            </a:r>
            <a:r>
              <a:rPr lang="en-US" sz="2000" dirty="0" err="1">
                <a:sym typeface="Symbol" pitchFamily="18" charset="2"/>
              </a:rPr>
              <a:t>’s</a:t>
            </a:r>
            <a:r>
              <a:rPr lang="en-US" sz="2000" dirty="0">
                <a:sym typeface="Symbol" pitchFamily="18" charset="2"/>
              </a:rPr>
              <a:t> value?  </a:t>
            </a:r>
            <a:r>
              <a:rPr lang="en-US" sz="2000" dirty="0">
                <a:solidFill>
                  <a:srgbClr val="0000FF"/>
                </a:solidFill>
                <a:sym typeface="Symbol" pitchFamily="18" charset="2"/>
              </a:rPr>
              <a:t>MAX</a:t>
            </a:r>
          </a:p>
          <a:p>
            <a:pPr lvl="1" eaLnBrk="1" hangingPunct="1">
              <a:lnSpc>
                <a:spcPct val="110000"/>
              </a:lnSpc>
            </a:pPr>
            <a:r>
              <a:rPr lang="en-US" sz="2000" dirty="0">
                <a:sym typeface="Symbol" pitchFamily="18" charset="2"/>
              </a:rPr>
              <a:t>Let </a:t>
            </a:r>
            <a:r>
              <a:rPr lang="en-US" sz="2000" b="1" i="1" dirty="0">
                <a:solidFill>
                  <a:srgbClr val="0000FF"/>
                </a:solidFill>
                <a:sym typeface="Symbol" pitchFamily="18" charset="2"/>
              </a:rPr>
              <a:t>α</a:t>
            </a:r>
            <a:r>
              <a:rPr lang="en-US" sz="2000" dirty="0"/>
              <a:t> be the best value that </a:t>
            </a:r>
            <a:r>
              <a:rPr lang="en-US" sz="2000" dirty="0">
                <a:solidFill>
                  <a:srgbClr val="0000FF"/>
                </a:solidFill>
              </a:rPr>
              <a:t>MAX</a:t>
            </a:r>
            <a:r>
              <a:rPr lang="en-US" sz="2000" dirty="0"/>
              <a:t> can get so far at any choice point along the current path from the root</a:t>
            </a:r>
          </a:p>
          <a:p>
            <a:pPr lvl="1">
              <a:lnSpc>
                <a:spcPct val="110000"/>
              </a:lnSpc>
            </a:pPr>
            <a:r>
              <a:rPr lang="en-US" sz="2000" dirty="0"/>
              <a:t>If </a:t>
            </a:r>
            <a:r>
              <a:rPr lang="en-US" sz="2000" i="1" dirty="0">
                <a:solidFill>
                  <a:srgbClr val="FF0000"/>
                </a:solidFill>
              </a:rPr>
              <a:t>n</a:t>
            </a:r>
            <a:r>
              <a:rPr lang="en-US" sz="2000" dirty="0"/>
              <a:t> becomes worse than </a:t>
            </a:r>
            <a:r>
              <a:rPr lang="en-US" sz="2000" b="1" i="1" dirty="0">
                <a:solidFill>
                  <a:srgbClr val="0000FF"/>
                </a:solidFill>
                <a:sym typeface="Symbol" pitchFamily="18" charset="2"/>
              </a:rPr>
              <a:t>α</a:t>
            </a:r>
            <a:r>
              <a:rPr lang="en-US" sz="2000" dirty="0"/>
              <a:t>, MAX will avoid it, so we can prune </a:t>
            </a:r>
            <a:r>
              <a:rPr lang="en-US" sz="2000" i="1" dirty="0">
                <a:solidFill>
                  <a:srgbClr val="FF0000"/>
                </a:solidFill>
              </a:rPr>
              <a:t>n</a:t>
            </a:r>
            <a:r>
              <a:rPr lang="en-US" sz="2000" dirty="0"/>
              <a:t>’s other children (it’s already bad enough that it won’t be played)</a:t>
            </a:r>
          </a:p>
          <a:p>
            <a:pPr>
              <a:lnSpc>
                <a:spcPct val="110000"/>
              </a:lnSpc>
            </a:pPr>
            <a:r>
              <a:rPr lang="en-US" sz="2400" dirty="0"/>
              <a:t>Pruning children of </a:t>
            </a:r>
            <a:r>
              <a:rPr lang="en-US" sz="2400" dirty="0">
                <a:solidFill>
                  <a:srgbClr val="0000FF"/>
                </a:solidFill>
              </a:rPr>
              <a:t>MAX</a:t>
            </a:r>
            <a:r>
              <a:rPr lang="en-US" sz="2400" dirty="0"/>
              <a:t> node is symmetric</a:t>
            </a:r>
          </a:p>
          <a:p>
            <a:pPr lvl="1">
              <a:lnSpc>
                <a:spcPct val="110000"/>
              </a:lnSpc>
              <a:buClr>
                <a:srgbClr val="000000"/>
              </a:buClr>
            </a:pPr>
            <a:r>
              <a:rPr lang="en-US" sz="2000" dirty="0">
                <a:solidFill>
                  <a:srgbClr val="000000"/>
                </a:solidFill>
                <a:sym typeface="Symbol" pitchFamily="18" charset="2"/>
              </a:rPr>
              <a:t>Let </a:t>
            </a:r>
            <a:r>
              <a:rPr lang="en-US" sz="2000" b="1" dirty="0">
                <a:solidFill>
                  <a:srgbClr val="FF0000"/>
                </a:solidFill>
                <a:sym typeface="Symbol" pitchFamily="18" charset="2"/>
              </a:rPr>
              <a:t>β</a:t>
            </a:r>
            <a:r>
              <a:rPr lang="en-US" sz="2000" dirty="0">
                <a:solidFill>
                  <a:srgbClr val="000000"/>
                </a:solidFill>
              </a:rPr>
              <a:t> be the best value that </a:t>
            </a:r>
            <a:r>
              <a:rPr lang="en-US" sz="2000" dirty="0">
                <a:solidFill>
                  <a:srgbClr val="FF0000"/>
                </a:solidFill>
              </a:rPr>
              <a:t>MIN</a:t>
            </a:r>
            <a:r>
              <a:rPr lang="en-US" sz="2000" dirty="0">
                <a:solidFill>
                  <a:srgbClr val="000000"/>
                </a:solidFill>
              </a:rPr>
              <a:t> can get so far at any choice point along the current path from the root</a:t>
            </a:r>
          </a:p>
          <a:p>
            <a:pPr lvl="1">
              <a:lnSpc>
                <a:spcPct val="110000"/>
              </a:lnSpc>
            </a:pPr>
            <a:endParaRPr lang="en-US" sz="1600" dirty="0"/>
          </a:p>
        </p:txBody>
      </p:sp>
      <p:sp>
        <p:nvSpPr>
          <p:cNvPr id="23556" name="Text Box 4"/>
          <p:cNvSpPr txBox="1">
            <a:spLocks noChangeArrowheads="1"/>
          </p:cNvSpPr>
          <p:nvPr/>
        </p:nvSpPr>
        <p:spPr bwMode="auto">
          <a:xfrm>
            <a:off x="7778750" y="1995765"/>
            <a:ext cx="635110" cy="369332"/>
          </a:xfrm>
          <a:prstGeom prst="rect">
            <a:avLst/>
          </a:prstGeom>
          <a:noFill/>
          <a:ln w="12700">
            <a:noFill/>
            <a:miter lim="800000"/>
            <a:headEnd/>
            <a:tailEnd/>
          </a:ln>
        </p:spPr>
        <p:txBody>
          <a:bodyPr wrap="none" anchor="ctr">
            <a:spAutoFit/>
          </a:bodyPr>
          <a:lstStyle/>
          <a:p>
            <a:r>
              <a:rPr lang="en-US">
                <a:latin typeface="Calibri" pitchFamily="34" charset="0"/>
              </a:rPr>
              <a:t>MAX</a:t>
            </a:r>
          </a:p>
        </p:txBody>
      </p:sp>
      <p:sp>
        <p:nvSpPr>
          <p:cNvPr id="23557" name="Text Box 5"/>
          <p:cNvSpPr txBox="1">
            <a:spLocks noChangeArrowheads="1"/>
          </p:cNvSpPr>
          <p:nvPr/>
        </p:nvSpPr>
        <p:spPr bwMode="auto">
          <a:xfrm>
            <a:off x="7778750" y="2819400"/>
            <a:ext cx="608013" cy="369888"/>
          </a:xfrm>
          <a:prstGeom prst="rect">
            <a:avLst/>
          </a:prstGeom>
          <a:noFill/>
          <a:ln w="12700">
            <a:noFill/>
            <a:miter lim="800000"/>
            <a:headEnd/>
            <a:tailEnd/>
          </a:ln>
        </p:spPr>
        <p:txBody>
          <a:bodyPr wrap="none" anchor="ctr">
            <a:spAutoFit/>
          </a:bodyPr>
          <a:lstStyle/>
          <a:p>
            <a:r>
              <a:rPr lang="en-US">
                <a:latin typeface="Calibri" pitchFamily="34" charset="0"/>
              </a:rPr>
              <a:t>MIN</a:t>
            </a:r>
          </a:p>
        </p:txBody>
      </p:sp>
      <p:sp>
        <p:nvSpPr>
          <p:cNvPr id="23558" name="Text Box 6"/>
          <p:cNvSpPr txBox="1">
            <a:spLocks noChangeArrowheads="1"/>
          </p:cNvSpPr>
          <p:nvPr/>
        </p:nvSpPr>
        <p:spPr bwMode="auto">
          <a:xfrm>
            <a:off x="7778750" y="4205565"/>
            <a:ext cx="635110" cy="369332"/>
          </a:xfrm>
          <a:prstGeom prst="rect">
            <a:avLst/>
          </a:prstGeom>
          <a:noFill/>
          <a:ln w="12700">
            <a:noFill/>
            <a:miter lim="800000"/>
            <a:headEnd/>
            <a:tailEnd/>
          </a:ln>
        </p:spPr>
        <p:txBody>
          <a:bodyPr wrap="none" anchor="ctr">
            <a:spAutoFit/>
          </a:bodyPr>
          <a:lstStyle/>
          <a:p>
            <a:r>
              <a:rPr lang="en-US">
                <a:latin typeface="Calibri" pitchFamily="34" charset="0"/>
              </a:rPr>
              <a:t>MAX</a:t>
            </a:r>
          </a:p>
        </p:txBody>
      </p:sp>
      <p:sp>
        <p:nvSpPr>
          <p:cNvPr id="23559" name="Text Box 7"/>
          <p:cNvSpPr txBox="1">
            <a:spLocks noChangeArrowheads="1"/>
          </p:cNvSpPr>
          <p:nvPr/>
        </p:nvSpPr>
        <p:spPr bwMode="auto">
          <a:xfrm>
            <a:off x="7778750" y="4967288"/>
            <a:ext cx="608013" cy="369887"/>
          </a:xfrm>
          <a:prstGeom prst="rect">
            <a:avLst/>
          </a:prstGeom>
          <a:noFill/>
          <a:ln w="12700">
            <a:noFill/>
            <a:miter lim="800000"/>
            <a:headEnd/>
            <a:tailEnd/>
          </a:ln>
        </p:spPr>
        <p:txBody>
          <a:bodyPr wrap="none" anchor="ctr">
            <a:spAutoFit/>
          </a:bodyPr>
          <a:lstStyle/>
          <a:p>
            <a:r>
              <a:rPr lang="en-US">
                <a:latin typeface="Calibri" pitchFamily="34" charset="0"/>
              </a:rPr>
              <a:t>MIN</a:t>
            </a:r>
          </a:p>
        </p:txBody>
      </p:sp>
      <p:sp>
        <p:nvSpPr>
          <p:cNvPr id="23560" name="AutoShape 8"/>
          <p:cNvSpPr>
            <a:spLocks noChangeArrowheads="1"/>
          </p:cNvSpPr>
          <p:nvPr/>
        </p:nvSpPr>
        <p:spPr bwMode="auto">
          <a:xfrm flipV="1">
            <a:off x="9296400" y="2895600"/>
            <a:ext cx="381000" cy="304800"/>
          </a:xfrm>
          <a:prstGeom prst="triangle">
            <a:avLst>
              <a:gd name="adj" fmla="val 50000"/>
            </a:avLst>
          </a:prstGeom>
          <a:solidFill>
            <a:srgbClr val="FF9999"/>
          </a:solidFill>
          <a:ln w="12700">
            <a:solidFill>
              <a:schemeClr val="tx1"/>
            </a:solidFill>
            <a:miter lim="800000"/>
            <a:headEnd/>
            <a:tailEnd/>
          </a:ln>
        </p:spPr>
        <p:txBody>
          <a:bodyPr rot="10800000" wrap="none" tIns="91440" anchor="ctr"/>
          <a:lstStyle/>
          <a:p>
            <a:pPr algn="ctr"/>
            <a:r>
              <a:rPr lang="en-US" sz="1600" i="1" dirty="0">
                <a:latin typeface="Calibri" pitchFamily="34" charset="0"/>
                <a:sym typeface="Symbol" pitchFamily="18" charset="2"/>
              </a:rPr>
              <a:t>a</a:t>
            </a:r>
            <a:endParaRPr lang="en-US" sz="1600" i="1" dirty="0">
              <a:latin typeface="Calibri" pitchFamily="34" charset="0"/>
            </a:endParaRPr>
          </a:p>
        </p:txBody>
      </p:sp>
      <p:cxnSp>
        <p:nvCxnSpPr>
          <p:cNvPr id="23561" name="AutoShape 9"/>
          <p:cNvCxnSpPr>
            <a:cxnSpLocks noChangeShapeType="1"/>
            <a:stCxn id="23564" idx="3"/>
            <a:endCxn id="23560" idx="3"/>
          </p:cNvCxnSpPr>
          <p:nvPr/>
        </p:nvCxnSpPr>
        <p:spPr bwMode="auto">
          <a:xfrm flipH="1">
            <a:off x="9485313" y="2362200"/>
            <a:ext cx="763587" cy="533400"/>
          </a:xfrm>
          <a:prstGeom prst="straightConnector1">
            <a:avLst/>
          </a:prstGeom>
          <a:noFill/>
          <a:ln w="12700">
            <a:solidFill>
              <a:schemeClr val="tx1"/>
            </a:solidFill>
            <a:round/>
            <a:headEnd/>
            <a:tailEnd type="triangle" w="med" len="med"/>
          </a:ln>
        </p:spPr>
      </p:cxnSp>
      <p:sp>
        <p:nvSpPr>
          <p:cNvPr id="23562" name="AutoShape 10"/>
          <p:cNvSpPr>
            <a:spLocks noChangeArrowheads="1"/>
          </p:cNvSpPr>
          <p:nvPr/>
        </p:nvSpPr>
        <p:spPr bwMode="auto">
          <a:xfrm>
            <a:off x="10287000" y="4205288"/>
            <a:ext cx="381000" cy="304800"/>
          </a:xfrm>
          <a:prstGeom prst="triangle">
            <a:avLst>
              <a:gd name="adj" fmla="val 50000"/>
            </a:avLst>
          </a:prstGeom>
          <a:solidFill>
            <a:srgbClr val="CCECFF"/>
          </a:solidFill>
          <a:ln w="12700">
            <a:solidFill>
              <a:schemeClr val="tx1"/>
            </a:solidFill>
            <a:miter lim="800000"/>
            <a:headEnd/>
            <a:tailEnd/>
          </a:ln>
        </p:spPr>
        <p:txBody>
          <a:bodyPr wrap="none" anchor="ctr"/>
          <a:lstStyle/>
          <a:p>
            <a:pPr algn="ctr"/>
            <a:endParaRPr lang="en-US" sz="1600">
              <a:latin typeface="Calibri" pitchFamily="34" charset="0"/>
            </a:endParaRPr>
          </a:p>
        </p:txBody>
      </p:sp>
      <p:cxnSp>
        <p:nvCxnSpPr>
          <p:cNvPr id="23563" name="AutoShape 11"/>
          <p:cNvCxnSpPr>
            <a:cxnSpLocks noChangeShapeType="1"/>
            <a:stCxn id="23560" idx="0"/>
          </p:cNvCxnSpPr>
          <p:nvPr/>
        </p:nvCxnSpPr>
        <p:spPr bwMode="auto">
          <a:xfrm>
            <a:off x="9486900" y="3200400"/>
            <a:ext cx="344488" cy="381000"/>
          </a:xfrm>
          <a:prstGeom prst="straightConnector1">
            <a:avLst/>
          </a:prstGeom>
          <a:noFill/>
          <a:ln w="12700">
            <a:solidFill>
              <a:schemeClr val="tx1"/>
            </a:solidFill>
            <a:round/>
            <a:headEnd/>
            <a:tailEnd type="triangle" w="med" len="med"/>
          </a:ln>
        </p:spPr>
      </p:cxnSp>
      <p:sp>
        <p:nvSpPr>
          <p:cNvPr id="23564" name="AutoShape 12"/>
          <p:cNvSpPr>
            <a:spLocks noChangeArrowheads="1"/>
          </p:cNvSpPr>
          <p:nvPr/>
        </p:nvSpPr>
        <p:spPr bwMode="auto">
          <a:xfrm>
            <a:off x="10058400" y="2057400"/>
            <a:ext cx="381000" cy="304800"/>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a:latin typeface="Calibri" pitchFamily="34" charset="0"/>
            </a:endParaRPr>
          </a:p>
        </p:txBody>
      </p:sp>
      <p:sp>
        <p:nvSpPr>
          <p:cNvPr id="23565" name="Line 13"/>
          <p:cNvSpPr>
            <a:spLocks noChangeShapeType="1"/>
          </p:cNvSpPr>
          <p:nvPr/>
        </p:nvSpPr>
        <p:spPr bwMode="auto">
          <a:xfrm>
            <a:off x="8153400" y="3276600"/>
            <a:ext cx="0" cy="838200"/>
          </a:xfrm>
          <a:prstGeom prst="line">
            <a:avLst/>
          </a:prstGeom>
          <a:noFill/>
          <a:ln w="38100">
            <a:solidFill>
              <a:schemeClr val="tx1"/>
            </a:solidFill>
            <a:prstDash val="sysDot"/>
            <a:round/>
            <a:headEnd/>
            <a:tailEnd/>
          </a:ln>
        </p:spPr>
        <p:txBody>
          <a:bodyPr wrap="none" anchor="ctr"/>
          <a:lstStyle/>
          <a:p>
            <a:endParaRPr lang="en-US">
              <a:latin typeface="Calibri" pitchFamily="34" charset="0"/>
            </a:endParaRPr>
          </a:p>
        </p:txBody>
      </p:sp>
      <p:sp>
        <p:nvSpPr>
          <p:cNvPr id="23566" name="AutoShape 14"/>
          <p:cNvSpPr>
            <a:spLocks noChangeArrowheads="1"/>
          </p:cNvSpPr>
          <p:nvPr/>
        </p:nvSpPr>
        <p:spPr bwMode="auto">
          <a:xfrm flipV="1">
            <a:off x="10668000" y="5029200"/>
            <a:ext cx="381000" cy="304800"/>
          </a:xfrm>
          <a:prstGeom prst="triangle">
            <a:avLst>
              <a:gd name="adj" fmla="val 50000"/>
            </a:avLst>
          </a:prstGeom>
          <a:solidFill>
            <a:srgbClr val="FF9999"/>
          </a:solidFill>
          <a:ln w="12700">
            <a:solidFill>
              <a:schemeClr val="tx1"/>
            </a:solidFill>
            <a:miter lim="800000"/>
            <a:headEnd/>
            <a:tailEnd/>
          </a:ln>
        </p:spPr>
        <p:txBody>
          <a:bodyPr rot="10800000" wrap="none" tIns="91440" anchor="ctr"/>
          <a:lstStyle/>
          <a:p>
            <a:pPr algn="ctr"/>
            <a:r>
              <a:rPr lang="en-US" sz="1600" i="1" dirty="0">
                <a:latin typeface="Calibri" pitchFamily="34" charset="0"/>
              </a:rPr>
              <a:t>n</a:t>
            </a:r>
            <a:endParaRPr lang="en-US" sz="1600" dirty="0">
              <a:latin typeface="Calibri" pitchFamily="34" charset="0"/>
            </a:endParaRPr>
          </a:p>
        </p:txBody>
      </p:sp>
      <p:cxnSp>
        <p:nvCxnSpPr>
          <p:cNvPr id="23567" name="AutoShape 15"/>
          <p:cNvCxnSpPr>
            <a:cxnSpLocks noChangeShapeType="1"/>
            <a:stCxn id="23562" idx="3"/>
            <a:endCxn id="23566" idx="3"/>
          </p:cNvCxnSpPr>
          <p:nvPr/>
        </p:nvCxnSpPr>
        <p:spPr bwMode="auto">
          <a:xfrm rot="16200000" flipH="1">
            <a:off x="10408444" y="4579144"/>
            <a:ext cx="519112" cy="381000"/>
          </a:xfrm>
          <a:prstGeom prst="straightConnector1">
            <a:avLst/>
          </a:prstGeom>
          <a:noFill/>
          <a:ln w="12700">
            <a:solidFill>
              <a:schemeClr val="tx1"/>
            </a:solidFill>
            <a:round/>
            <a:headEnd/>
            <a:tailEnd type="triangle" w="med" len="med"/>
          </a:ln>
        </p:spPr>
      </p:cxnSp>
      <p:cxnSp>
        <p:nvCxnSpPr>
          <p:cNvPr id="23568" name="AutoShape 16"/>
          <p:cNvCxnSpPr>
            <a:cxnSpLocks noChangeShapeType="1"/>
            <a:stCxn id="23560" idx="0"/>
          </p:cNvCxnSpPr>
          <p:nvPr/>
        </p:nvCxnSpPr>
        <p:spPr bwMode="auto">
          <a:xfrm flipH="1">
            <a:off x="9145588" y="3200400"/>
            <a:ext cx="341312" cy="381000"/>
          </a:xfrm>
          <a:prstGeom prst="straightConnector1">
            <a:avLst/>
          </a:prstGeom>
          <a:noFill/>
          <a:ln w="12700">
            <a:solidFill>
              <a:schemeClr val="tx1"/>
            </a:solidFill>
            <a:round/>
            <a:headEnd/>
            <a:tailEnd type="triangle" w="med" len="med"/>
          </a:ln>
        </p:spPr>
      </p:cxnSp>
      <p:sp>
        <p:nvSpPr>
          <p:cNvPr id="23569" name="Freeform 17"/>
          <p:cNvSpPr>
            <a:spLocks/>
          </p:cNvSpPr>
          <p:nvPr/>
        </p:nvSpPr>
        <p:spPr bwMode="auto">
          <a:xfrm>
            <a:off x="10185400" y="2362200"/>
            <a:ext cx="444500" cy="1828800"/>
          </a:xfrm>
          <a:custGeom>
            <a:avLst/>
            <a:gdLst>
              <a:gd name="T0" fmla="*/ 2147483647 w 280"/>
              <a:gd name="T1" fmla="*/ 0 h 1152"/>
              <a:gd name="T2" fmla="*/ 2147483647 w 280"/>
              <a:gd name="T3" fmla="*/ 2147483647 h 1152"/>
              <a:gd name="T4" fmla="*/ 2147483647 w 280"/>
              <a:gd name="T5" fmla="*/ 2147483647 h 1152"/>
              <a:gd name="T6" fmla="*/ 2147483647 w 280"/>
              <a:gd name="T7" fmla="*/ 2147483647 h 1152"/>
              <a:gd name="T8" fmla="*/ 2147483647 w 280"/>
              <a:gd name="T9" fmla="*/ 2147483647 h 1152"/>
              <a:gd name="T10" fmla="*/ 2147483647 w 280"/>
              <a:gd name="T11" fmla="*/ 2147483647 h 1152"/>
              <a:gd name="T12" fmla="*/ 0 60000 65536"/>
              <a:gd name="T13" fmla="*/ 0 60000 65536"/>
              <a:gd name="T14" fmla="*/ 0 60000 65536"/>
              <a:gd name="T15" fmla="*/ 0 60000 65536"/>
              <a:gd name="T16" fmla="*/ 0 60000 65536"/>
              <a:gd name="T17" fmla="*/ 0 60000 65536"/>
              <a:gd name="T18" fmla="*/ 0 w 280"/>
              <a:gd name="T19" fmla="*/ 0 h 1152"/>
              <a:gd name="T20" fmla="*/ 280 w 280"/>
              <a:gd name="T21" fmla="*/ 1152 h 1152"/>
            </a:gdLst>
            <a:ahLst/>
            <a:cxnLst>
              <a:cxn ang="T12">
                <a:pos x="T0" y="T1"/>
              </a:cxn>
              <a:cxn ang="T13">
                <a:pos x="T2" y="T3"/>
              </a:cxn>
              <a:cxn ang="T14">
                <a:pos x="T4" y="T5"/>
              </a:cxn>
              <a:cxn ang="T15">
                <a:pos x="T6" y="T7"/>
              </a:cxn>
              <a:cxn ang="T16">
                <a:pos x="T8" y="T9"/>
              </a:cxn>
              <a:cxn ang="T17">
                <a:pos x="T10" y="T11"/>
              </a:cxn>
            </a:cxnLst>
            <a:rect l="T18" t="T19" r="T20" b="T21"/>
            <a:pathLst>
              <a:path w="280" h="1152">
                <a:moveTo>
                  <a:pt x="40" y="0"/>
                </a:moveTo>
                <a:cubicBezTo>
                  <a:pt x="20" y="112"/>
                  <a:pt x="0" y="224"/>
                  <a:pt x="40" y="288"/>
                </a:cubicBezTo>
                <a:cubicBezTo>
                  <a:pt x="80" y="352"/>
                  <a:pt x="280" y="304"/>
                  <a:pt x="280" y="384"/>
                </a:cubicBezTo>
                <a:cubicBezTo>
                  <a:pt x="280" y="464"/>
                  <a:pt x="48" y="688"/>
                  <a:pt x="40" y="768"/>
                </a:cubicBezTo>
                <a:cubicBezTo>
                  <a:pt x="32" y="848"/>
                  <a:pt x="208" y="800"/>
                  <a:pt x="232" y="864"/>
                </a:cubicBezTo>
                <a:cubicBezTo>
                  <a:pt x="256" y="928"/>
                  <a:pt x="220" y="1040"/>
                  <a:pt x="184" y="1152"/>
                </a:cubicBezTo>
              </a:path>
            </a:pathLst>
          </a:custGeom>
          <a:noFill/>
          <a:ln w="12700">
            <a:solidFill>
              <a:schemeClr val="tx1"/>
            </a:solidFill>
            <a:round/>
            <a:headEnd/>
            <a:tailEnd type="triangle" w="med" len="med"/>
          </a:ln>
        </p:spPr>
        <p:txBody>
          <a:bodyPr wrap="none" anchor="ctr"/>
          <a:lstStyle/>
          <a:p>
            <a:endParaRPr lang="en-US">
              <a:latin typeface="Calibri" pitchFamily="34" charset="0"/>
            </a:endParaRPr>
          </a:p>
        </p:txBody>
      </p:sp>
      <p:cxnSp>
        <p:nvCxnSpPr>
          <p:cNvPr id="23570" name="AutoShape 18"/>
          <p:cNvCxnSpPr>
            <a:cxnSpLocks noChangeShapeType="1"/>
            <a:stCxn id="23562" idx="3"/>
          </p:cNvCxnSpPr>
          <p:nvPr/>
        </p:nvCxnSpPr>
        <p:spPr bwMode="auto">
          <a:xfrm flipH="1">
            <a:off x="10134600" y="4510088"/>
            <a:ext cx="342900" cy="519112"/>
          </a:xfrm>
          <a:prstGeom prst="straightConnector1">
            <a:avLst/>
          </a:prstGeom>
          <a:noFill/>
          <a:ln w="12700">
            <a:solidFill>
              <a:schemeClr val="tx1"/>
            </a:solidFill>
            <a:round/>
            <a:headEnd/>
            <a:tailEnd type="triangle" w="med" len="med"/>
          </a:ln>
        </p:spPr>
      </p:cxnSp>
      <p:cxnSp>
        <p:nvCxnSpPr>
          <p:cNvPr id="23571" name="AutoShape 19"/>
          <p:cNvCxnSpPr>
            <a:cxnSpLocks noChangeShapeType="1"/>
            <a:endCxn id="23564" idx="0"/>
          </p:cNvCxnSpPr>
          <p:nvPr/>
        </p:nvCxnSpPr>
        <p:spPr bwMode="auto">
          <a:xfrm flipH="1">
            <a:off x="10248900" y="1600200"/>
            <a:ext cx="419100" cy="457200"/>
          </a:xfrm>
          <a:prstGeom prst="straightConnector1">
            <a:avLst/>
          </a:prstGeom>
          <a:noFill/>
          <a:ln w="12700">
            <a:solidFill>
              <a:schemeClr val="tx1"/>
            </a:solidFill>
            <a:round/>
            <a:headEnd/>
            <a:tailEnd type="triangle" w="med" len="med"/>
          </a:ln>
        </p:spPr>
      </p:cxnSp>
      <p:cxnSp>
        <p:nvCxnSpPr>
          <p:cNvPr id="23573" name="AutoShape 15"/>
          <p:cNvCxnSpPr>
            <a:cxnSpLocks noChangeShapeType="1"/>
            <a:stCxn id="23566" idx="0"/>
          </p:cNvCxnSpPr>
          <p:nvPr/>
        </p:nvCxnSpPr>
        <p:spPr bwMode="auto">
          <a:xfrm rot="16200000" flipH="1">
            <a:off x="10839450" y="5353050"/>
            <a:ext cx="228600" cy="190500"/>
          </a:xfrm>
          <a:prstGeom prst="straightConnector1">
            <a:avLst/>
          </a:prstGeom>
          <a:noFill/>
          <a:ln w="12700">
            <a:solidFill>
              <a:schemeClr val="tx1"/>
            </a:solidFill>
            <a:round/>
            <a:headEnd/>
            <a:tailEnd/>
          </a:ln>
        </p:spPr>
      </p:cxnSp>
      <p:cxnSp>
        <p:nvCxnSpPr>
          <p:cNvPr id="23574" name="AutoShape 18"/>
          <p:cNvCxnSpPr>
            <a:cxnSpLocks noChangeShapeType="1"/>
            <a:stCxn id="23566" idx="0"/>
          </p:cNvCxnSpPr>
          <p:nvPr/>
        </p:nvCxnSpPr>
        <p:spPr bwMode="auto">
          <a:xfrm rot="5400000">
            <a:off x="10447337" y="5441951"/>
            <a:ext cx="519113" cy="303212"/>
          </a:xfrm>
          <a:prstGeom prst="straightConnector1">
            <a:avLst/>
          </a:prstGeom>
          <a:noFill/>
          <a:ln w="12700">
            <a:solidFill>
              <a:schemeClr val="tx1"/>
            </a:solidFill>
            <a:round/>
            <a:headEnd/>
            <a:tailEnd type="triangle" w="med" len="med"/>
          </a:ln>
        </p:spPr>
      </p:cxnSp>
      <p:cxnSp>
        <p:nvCxnSpPr>
          <p:cNvPr id="23575" name="AutoShape 15"/>
          <p:cNvCxnSpPr>
            <a:cxnSpLocks noChangeShapeType="1"/>
            <a:stCxn id="23566" idx="0"/>
          </p:cNvCxnSpPr>
          <p:nvPr/>
        </p:nvCxnSpPr>
        <p:spPr bwMode="auto">
          <a:xfrm rot="16200000" flipH="1">
            <a:off x="10648950" y="5543550"/>
            <a:ext cx="457200" cy="38100"/>
          </a:xfrm>
          <a:prstGeom prst="straightConnector1">
            <a:avLst/>
          </a:prstGeom>
          <a:noFill/>
          <a:ln w="12700">
            <a:solidFill>
              <a:schemeClr val="tx1"/>
            </a:solidFill>
            <a:round/>
            <a:headEnd/>
            <a:tailEnd type="triangle" w="med" len="med"/>
          </a:ln>
        </p:spPr>
      </p:cxnSp>
      <p:sp>
        <p:nvSpPr>
          <p:cNvPr id="2" name="Slide Number Placeholder 1">
            <a:extLst>
              <a:ext uri="{FF2B5EF4-FFF2-40B4-BE49-F238E27FC236}">
                <a16:creationId xmlns:a16="http://schemas.microsoft.com/office/drawing/2014/main" id="{57EF2FBF-07C2-784A-A366-ACB944394E95}"/>
              </a:ext>
            </a:extLst>
          </p:cNvPr>
          <p:cNvSpPr>
            <a:spLocks noGrp="1"/>
          </p:cNvSpPr>
          <p:nvPr>
            <p:ph type="sldNum" sz="quarter" idx="12"/>
          </p:nvPr>
        </p:nvSpPr>
        <p:spPr/>
        <p:txBody>
          <a:bodyPr/>
          <a:lstStyle/>
          <a:p>
            <a:pPr>
              <a:defRPr/>
            </a:pPr>
            <a:fld id="{8E81798C-0F99-461B-869F-8FC2E08F7ABC}" type="slidenum">
              <a:rPr lang="en-US" smtClean="0"/>
              <a:pPr>
                <a:defRPr/>
              </a:pPr>
              <a:t>25</a:t>
            </a:fld>
            <a:endParaRPr lang="en-US" dirty="0"/>
          </a:p>
        </p:txBody>
      </p:sp>
    </p:spTree>
    <p:extLst>
      <p:ext uri="{BB962C8B-B14F-4D97-AF65-F5344CB8AC3E}">
        <p14:creationId xmlns:p14="http://schemas.microsoft.com/office/powerpoint/2010/main" val="2769866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6324600" y="3048000"/>
            <a:ext cx="5410200" cy="34290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57200" y="3048000"/>
            <a:ext cx="5410200" cy="34290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4" name="Title 1"/>
          <p:cNvSpPr>
            <a:spLocks noGrp="1"/>
          </p:cNvSpPr>
          <p:nvPr>
            <p:ph type="title"/>
          </p:nvPr>
        </p:nvSpPr>
        <p:spPr/>
        <p:txBody>
          <a:bodyPr/>
          <a:lstStyle/>
          <a:p>
            <a:r>
              <a:rPr lang="en-US" dirty="0"/>
              <a:t>Alpha-Beta Implementation</a:t>
            </a:r>
          </a:p>
        </p:txBody>
      </p:sp>
      <p:sp>
        <p:nvSpPr>
          <p:cNvPr id="15" name="Content Placeholder 2"/>
          <p:cNvSpPr>
            <a:spLocks noGrp="1"/>
          </p:cNvSpPr>
          <p:nvPr>
            <p:ph idx="1"/>
          </p:nvPr>
        </p:nvSpPr>
        <p:spPr>
          <a:xfrm>
            <a:off x="0" y="1676400"/>
            <a:ext cx="11734800" cy="1447800"/>
          </a:xfrm>
        </p:spPr>
        <p:txBody>
          <a:bodyPr/>
          <a:lstStyle/>
          <a:p>
            <a:pPr lvl="1" algn="ctr">
              <a:lnSpc>
                <a:spcPct val="80000"/>
              </a:lnSpc>
              <a:buNone/>
            </a:pPr>
            <a:r>
              <a:rPr lang="el-GR" sz="2400" dirty="0">
                <a:solidFill>
                  <a:srgbClr val="0066CC"/>
                </a:solidFill>
              </a:rPr>
              <a:t>α</a:t>
            </a:r>
            <a:r>
              <a:rPr lang="en-US" sz="2400" dirty="0">
                <a:solidFill>
                  <a:srgbClr val="0066CC"/>
                </a:solidFill>
              </a:rPr>
              <a:t>: </a:t>
            </a:r>
            <a:r>
              <a:rPr lang="en-US" sz="2400" dirty="0">
                <a:solidFill>
                  <a:srgbClr val="0070C0"/>
                </a:solidFill>
              </a:rPr>
              <a:t>MAX’s best option on path to root</a:t>
            </a:r>
          </a:p>
          <a:p>
            <a:pPr lvl="1" algn="ctr">
              <a:lnSpc>
                <a:spcPct val="80000"/>
              </a:lnSpc>
              <a:buNone/>
            </a:pPr>
            <a:r>
              <a:rPr lang="el-GR" sz="2400" dirty="0">
                <a:solidFill>
                  <a:srgbClr val="C00000"/>
                </a:solidFill>
              </a:rPr>
              <a:t>β</a:t>
            </a:r>
            <a:r>
              <a:rPr lang="en-US" sz="2400" dirty="0">
                <a:solidFill>
                  <a:srgbClr val="C00000"/>
                </a:solidFill>
              </a:rPr>
              <a:t>:</a:t>
            </a:r>
            <a:r>
              <a:rPr lang="el-GR" sz="2400" dirty="0">
                <a:solidFill>
                  <a:srgbClr val="C00000"/>
                </a:solidFill>
              </a:rPr>
              <a:t> </a:t>
            </a:r>
            <a:r>
              <a:rPr lang="en-US" sz="2400" dirty="0">
                <a:solidFill>
                  <a:srgbClr val="C00000"/>
                </a:solidFill>
              </a:rPr>
              <a:t>MIN’s best option on path to root</a:t>
            </a:r>
          </a:p>
        </p:txBody>
      </p:sp>
      <p:sp>
        <p:nvSpPr>
          <p:cNvPr id="7" name="Content Placeholder 2"/>
          <p:cNvSpPr txBox="1">
            <a:spLocks/>
          </p:cNvSpPr>
          <p:nvPr/>
        </p:nvSpPr>
        <p:spPr bwMode="auto">
          <a:xfrm>
            <a:off x="6477000" y="3352800"/>
            <a:ext cx="53340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lvl="0" indent="-342882">
              <a:lnSpc>
                <a:spcPct val="80000"/>
              </a:lnSpc>
              <a:spcBef>
                <a:spcPts val="1200"/>
              </a:spcBef>
              <a:buClr>
                <a:schemeClr val="accent2"/>
              </a:buClr>
            </a:pPr>
            <a:r>
              <a:rPr kumimoji="0" lang="en-US" sz="2400" b="0" i="0" u="none" strike="noStrike" kern="0" cap="none" spc="0" normalizeH="0" baseline="0" noProof="0" dirty="0">
                <a:ln>
                  <a:noFill/>
                </a:ln>
                <a:solidFill>
                  <a:srgbClr val="C00000"/>
                </a:solidFill>
                <a:effectLst/>
                <a:uLnTx/>
                <a:uFillTx/>
                <a:latin typeface="Calibri" pitchFamily="34" charset="0"/>
                <a:ea typeface="+mn-ea"/>
                <a:cs typeface="+mn-cs"/>
              </a:rPr>
              <a:t>def min-value(state</a:t>
            </a:r>
            <a:r>
              <a:rPr lang="en-US" sz="2400" kern="0" dirty="0">
                <a:solidFill>
                  <a:srgbClr val="C00000"/>
                </a:solidFill>
                <a:latin typeface="Calibri" pitchFamily="34" charset="0"/>
              </a:rPr>
              <a:t> , </a:t>
            </a:r>
            <a:r>
              <a:rPr lang="el-GR" sz="2400" kern="0" dirty="0">
                <a:solidFill>
                  <a:srgbClr val="C00000"/>
                </a:solidFill>
                <a:latin typeface="Calibri" pitchFamily="34" charset="0"/>
              </a:rPr>
              <a:t>α</a:t>
            </a:r>
            <a:r>
              <a:rPr lang="en-US" sz="2400" kern="0" dirty="0">
                <a:solidFill>
                  <a:srgbClr val="C00000"/>
                </a:solidFill>
                <a:latin typeface="Calibri" pitchFamily="34" charset="0"/>
              </a:rPr>
              <a:t>, </a:t>
            </a:r>
            <a:r>
              <a:rPr lang="el-GR" sz="2400" kern="0" dirty="0">
                <a:solidFill>
                  <a:srgbClr val="C00000"/>
                </a:solidFill>
                <a:latin typeface="Calibri" pitchFamily="34" charset="0"/>
              </a:rPr>
              <a:t>β</a:t>
            </a:r>
            <a:r>
              <a:rPr kumimoji="0" lang="en-US" sz="2400" b="0" i="0" u="none" strike="noStrike" kern="0" cap="none" spc="0" normalizeH="0" baseline="0" noProof="0" dirty="0">
                <a:ln>
                  <a:noFill/>
                </a:ln>
                <a:solidFill>
                  <a:srgbClr val="C00000"/>
                </a:solidFill>
                <a:effectLst/>
                <a:uLnTx/>
                <a:uFillTx/>
                <a:latin typeface="Calibri" pitchFamily="34" charset="0"/>
                <a:ea typeface="+mn-ea"/>
                <a:cs typeface="+mn-cs"/>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initialize v = </a:t>
            </a:r>
            <a:r>
              <a:rPr lang="en-US" sz="2400" kern="0" dirty="0">
                <a:latin typeface="Times New Roman" pitchFamily="18" charset="0"/>
                <a:cs typeface="Times New Roman" pitchFamily="18" charset="0"/>
              </a:rPr>
              <a:t>+</a:t>
            </a:r>
            <a:r>
              <a:rPr kumimoji="0" lang="en-US" sz="2400" b="0" i="0" u="none" strike="noStrike" kern="0" cap="none" spc="0" normalizeH="0" baseline="0" noProof="0" dirty="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for each successor of state:</a:t>
            </a:r>
          </a:p>
          <a:p>
            <a:pPr marL="1142942" lvl="2" indent="-228589">
              <a:lnSpc>
                <a:spcPct val="80000"/>
              </a:lnSpc>
              <a:spcBef>
                <a:spcPct val="20000"/>
              </a:spcBef>
              <a:buClr>
                <a:schemeClr val="accent2"/>
              </a:buClr>
            </a:pPr>
            <a:r>
              <a:rPr lang="en-US" sz="2400" kern="0" dirty="0">
                <a:latin typeface="Calibri" pitchFamily="34" charset="0"/>
              </a:rPr>
              <a:t>v = min(v, </a:t>
            </a:r>
            <a:r>
              <a:rPr kumimoji="0" lang="en-US" sz="2400" b="0" i="0" u="none" strike="noStrike" kern="0" cap="none" spc="0" normalizeH="0" baseline="0" noProof="0" dirty="0">
                <a:ln>
                  <a:noFill/>
                </a:ln>
                <a:solidFill>
                  <a:srgbClr val="7030A0"/>
                </a:solidFill>
                <a:effectLst/>
                <a:uLnTx/>
                <a:uFillTx/>
                <a:latin typeface="Calibri" pitchFamily="34" charset="0"/>
              </a:rPr>
              <a:t>value(successor</a:t>
            </a:r>
            <a:r>
              <a:rPr lang="en-US" sz="2400" kern="0" dirty="0">
                <a:solidFill>
                  <a:srgbClr val="7030A0"/>
                </a:solidFill>
                <a:latin typeface="Calibri" pitchFamily="34" charset="0"/>
              </a:rPr>
              <a:t>, </a:t>
            </a:r>
            <a:r>
              <a:rPr lang="el-GR" sz="2400" kern="0" dirty="0">
                <a:solidFill>
                  <a:srgbClr val="7030A0"/>
                </a:solidFill>
                <a:latin typeface="Calibri" pitchFamily="34" charset="0"/>
              </a:rPr>
              <a:t>α</a:t>
            </a:r>
            <a:r>
              <a:rPr lang="en-US" sz="2400" kern="0" dirty="0">
                <a:solidFill>
                  <a:srgbClr val="7030A0"/>
                </a:solidFill>
                <a:latin typeface="Calibri" pitchFamily="34" charset="0"/>
              </a:rPr>
              <a:t>, </a:t>
            </a:r>
            <a:r>
              <a:rPr lang="el-GR" sz="2400" kern="0" dirty="0">
                <a:solidFill>
                  <a:srgbClr val="7030A0"/>
                </a:solidFill>
                <a:latin typeface="Calibri" pitchFamily="34" charset="0"/>
              </a:rPr>
              <a:t>β</a:t>
            </a:r>
            <a:r>
              <a:rPr kumimoji="0" lang="en-US" sz="2400" b="0" i="0" u="none" strike="noStrike" kern="0" cap="none" spc="0" normalizeH="0" baseline="0" noProof="0" dirty="0">
                <a:ln>
                  <a:noFill/>
                </a:ln>
                <a:solidFill>
                  <a:srgbClr val="7030A0"/>
                </a:solidFill>
                <a:effectLst/>
                <a:uLnTx/>
                <a:uFillTx/>
                <a:latin typeface="Calibri" pitchFamily="34" charset="0"/>
              </a:rPr>
              <a:t>)</a:t>
            </a:r>
            <a:r>
              <a:rPr kumimoji="0" lang="en-US" sz="2400" b="0" i="0" u="none" strike="noStrike" kern="0" cap="none" spc="0" normalizeH="0" baseline="0" noProof="0" dirty="0">
                <a:ln>
                  <a:noFill/>
                </a:ln>
                <a:effectLst/>
                <a:uLnTx/>
                <a:uFillTx/>
                <a:latin typeface="Calibri" pitchFamily="34" charset="0"/>
              </a:rPr>
              <a:t>)</a:t>
            </a:r>
          </a:p>
          <a:p>
            <a:pPr marL="1142942" lvl="2" indent="-228589">
              <a:lnSpc>
                <a:spcPct val="80000"/>
              </a:lnSpc>
              <a:spcBef>
                <a:spcPct val="20000"/>
              </a:spcBef>
              <a:buClr>
                <a:schemeClr val="accent2"/>
              </a:buClr>
            </a:pPr>
            <a:r>
              <a:rPr lang="en-US" sz="2400" kern="0" dirty="0">
                <a:latin typeface="Calibri" pitchFamily="34" charset="0"/>
              </a:rPr>
              <a:t>if v ≤ </a:t>
            </a:r>
            <a:r>
              <a:rPr lang="el-GR" sz="2400" kern="0" dirty="0">
                <a:latin typeface="Calibri" pitchFamily="34" charset="0"/>
              </a:rPr>
              <a:t>α</a:t>
            </a:r>
            <a:r>
              <a:rPr lang="en-US" sz="2400" kern="0" dirty="0">
                <a:latin typeface="Calibri" pitchFamily="34" charset="0"/>
              </a:rPr>
              <a:t> </a:t>
            </a:r>
          </a:p>
          <a:p>
            <a:pPr marL="1142942" lvl="2" indent="-228589">
              <a:lnSpc>
                <a:spcPct val="80000"/>
              </a:lnSpc>
              <a:spcBef>
                <a:spcPct val="20000"/>
              </a:spcBef>
              <a:buClr>
                <a:schemeClr val="accent2"/>
              </a:buClr>
            </a:pPr>
            <a:r>
              <a:rPr lang="en-US" sz="2400" kern="0" dirty="0">
                <a:latin typeface="Calibri" pitchFamily="34" charset="0"/>
              </a:rPr>
              <a:t>        return v</a:t>
            </a:r>
            <a:endParaRPr kumimoji="0" lang="en-US" sz="2400" b="0" i="0" u="none" strike="noStrike" kern="0" cap="none" spc="0" normalizeH="0" baseline="0" noProof="0" dirty="0">
              <a:ln>
                <a:noFill/>
              </a:ln>
              <a:solidFill>
                <a:schemeClr val="tx1"/>
              </a:solidFill>
              <a:effectLst/>
              <a:uLnTx/>
              <a:uFillTx/>
              <a:latin typeface="Calibri" pitchFamily="34" charset="0"/>
            </a:endParaRPr>
          </a:p>
          <a:p>
            <a:pPr marL="1142942" lvl="2" indent="-228589">
              <a:lnSpc>
                <a:spcPct val="80000"/>
              </a:lnSpc>
              <a:spcBef>
                <a:spcPct val="20000"/>
              </a:spcBef>
              <a:buClr>
                <a:schemeClr val="accent2"/>
              </a:buClr>
            </a:pPr>
            <a:r>
              <a:rPr lang="el-GR" sz="2400" kern="0" dirty="0">
                <a:latin typeface="Calibri" pitchFamily="34" charset="0"/>
              </a:rPr>
              <a:t>β </a:t>
            </a:r>
            <a:r>
              <a:rPr lang="en-US" sz="2400" kern="0" dirty="0">
                <a:latin typeface="Calibri" pitchFamily="34" charset="0"/>
              </a:rPr>
              <a:t>= min(</a:t>
            </a:r>
            <a:r>
              <a:rPr lang="el-GR" sz="2400" kern="0" dirty="0">
                <a:latin typeface="Calibri" pitchFamily="34" charset="0"/>
              </a:rPr>
              <a:t>β</a:t>
            </a:r>
            <a:r>
              <a:rPr lang="en-US" sz="2400" kern="0" dirty="0">
                <a:latin typeface="Calibri" pitchFamily="34" charset="0"/>
              </a:rPr>
              <a:t>, v)</a:t>
            </a:r>
            <a:endParaRPr kumimoji="0" lang="en-US" sz="2400" b="0" i="0" u="none" strike="noStrike" kern="0" cap="none" spc="0" normalizeH="0" baseline="0" noProof="0" dirty="0">
              <a:ln>
                <a:noFill/>
              </a:ln>
              <a:solidFill>
                <a:schemeClr val="tx1"/>
              </a:solidFill>
              <a:effectLst/>
              <a:uLnTx/>
              <a:uFillTx/>
              <a:latin typeface="Calibri" pitchFamily="34" charset="0"/>
            </a:endParaRP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return v</a:t>
            </a:r>
          </a:p>
        </p:txBody>
      </p:sp>
      <p:sp>
        <p:nvSpPr>
          <p:cNvPr id="8" name="Content Placeholder 2"/>
          <p:cNvSpPr txBox="1">
            <a:spLocks/>
          </p:cNvSpPr>
          <p:nvPr/>
        </p:nvSpPr>
        <p:spPr bwMode="auto">
          <a:xfrm>
            <a:off x="609600" y="3048000"/>
            <a:ext cx="5410200" cy="22098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endParaRPr kumimoji="0" lang="en-US" sz="1100" b="0" i="0" u="none" strike="noStrike" kern="0" cap="none" spc="0" normalizeH="0" baseline="0" noProof="0" dirty="0">
              <a:ln>
                <a:noFill/>
              </a:ln>
              <a:solidFill>
                <a:srgbClr val="00B0F0"/>
              </a:solidFill>
              <a:effectLst/>
              <a:uLnTx/>
              <a:uFillTx/>
              <a:latin typeface="Calibri" pitchFamily="34" charset="0"/>
              <a:ea typeface="+mn-ea"/>
              <a:cs typeface="+mn-cs"/>
            </a:endParaRPr>
          </a:p>
          <a:p>
            <a:pPr marL="342882" lvl="0" indent="-342882">
              <a:lnSpc>
                <a:spcPct val="80000"/>
              </a:lnSpc>
              <a:spcBef>
                <a:spcPts val="1200"/>
              </a:spcBef>
              <a:buClr>
                <a:schemeClr val="accent2"/>
              </a:buClr>
            </a:pPr>
            <a:r>
              <a:rPr kumimoji="0" lang="en-US" sz="2400" b="0" i="0" u="none" strike="noStrike" kern="0" cap="none" spc="0" normalizeH="0" baseline="0" noProof="0" dirty="0">
                <a:ln>
                  <a:noFill/>
                </a:ln>
                <a:solidFill>
                  <a:srgbClr val="0066CC"/>
                </a:solidFill>
                <a:effectLst/>
                <a:uLnTx/>
                <a:uFillTx/>
                <a:latin typeface="Calibri" pitchFamily="34" charset="0"/>
                <a:ea typeface="+mn-ea"/>
                <a:cs typeface="+mn-cs"/>
              </a:rPr>
              <a:t>def max-value(state, </a:t>
            </a:r>
            <a:r>
              <a:rPr lang="el-GR" sz="2400" kern="0" dirty="0">
                <a:solidFill>
                  <a:srgbClr val="0066CC"/>
                </a:solidFill>
                <a:latin typeface="Calibri" pitchFamily="34" charset="0"/>
              </a:rPr>
              <a:t>α</a:t>
            </a:r>
            <a:r>
              <a:rPr lang="en-US" sz="2400" kern="0" dirty="0">
                <a:solidFill>
                  <a:srgbClr val="0066CC"/>
                </a:solidFill>
                <a:latin typeface="Calibri" pitchFamily="34" charset="0"/>
              </a:rPr>
              <a:t>, </a:t>
            </a:r>
            <a:r>
              <a:rPr lang="el-GR" sz="2400" kern="0" dirty="0">
                <a:solidFill>
                  <a:srgbClr val="0066CC"/>
                </a:solidFill>
                <a:latin typeface="Calibri" pitchFamily="34" charset="0"/>
              </a:rPr>
              <a:t>β</a:t>
            </a:r>
            <a:r>
              <a:rPr kumimoji="0" lang="en-US" sz="2400" b="0" i="0" u="none" strike="noStrike" kern="0" cap="none" spc="0" normalizeH="0" baseline="0" noProof="0" dirty="0">
                <a:ln>
                  <a:noFill/>
                </a:ln>
                <a:solidFill>
                  <a:srgbClr val="0066CC"/>
                </a:solidFill>
                <a:effectLst/>
                <a:uLnTx/>
                <a:uFillTx/>
                <a:latin typeface="Calibri" pitchFamily="34" charset="0"/>
                <a:ea typeface="+mn-ea"/>
                <a:cs typeface="+mn-cs"/>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initialize v = </a:t>
            </a:r>
            <a:r>
              <a:rPr kumimoji="0" lang="en-US" sz="2400" b="0" i="0" u="none" strike="noStrike" kern="0" cap="none" spc="0" normalizeH="0" baseline="0" noProof="0" dirty="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for each successor of state:</a:t>
            </a:r>
          </a:p>
          <a:p>
            <a:pPr marL="1142942" lvl="2" indent="-228589">
              <a:lnSpc>
                <a:spcPct val="80000"/>
              </a:lnSpc>
              <a:spcBef>
                <a:spcPct val="20000"/>
              </a:spcBef>
              <a:buClr>
                <a:schemeClr val="accent2"/>
              </a:buClr>
            </a:pPr>
            <a:r>
              <a:rPr kumimoji="0" lang="en-US" sz="2400" b="0" i="0" u="none" strike="noStrike" kern="0" cap="none" spc="0" normalizeH="0" baseline="0" noProof="0" dirty="0">
                <a:ln>
                  <a:noFill/>
                </a:ln>
                <a:solidFill>
                  <a:schemeClr val="tx1"/>
                </a:solidFill>
                <a:effectLst/>
                <a:uLnTx/>
                <a:uFillTx/>
                <a:latin typeface="Calibri" pitchFamily="34" charset="0"/>
              </a:rPr>
              <a:t>v = </a:t>
            </a:r>
            <a:r>
              <a:rPr lang="en-US" sz="2400" kern="0" noProof="0" dirty="0">
                <a:latin typeface="Calibri" pitchFamily="34" charset="0"/>
              </a:rPr>
              <a:t>max(v, </a:t>
            </a:r>
            <a:r>
              <a:rPr kumimoji="0" lang="en-US" sz="2400" b="0" i="0" u="none" strike="noStrike" kern="0" cap="none" spc="0" normalizeH="0" baseline="0" noProof="0" dirty="0">
                <a:ln>
                  <a:noFill/>
                </a:ln>
                <a:solidFill>
                  <a:srgbClr val="7030A0"/>
                </a:solidFill>
                <a:effectLst/>
                <a:uLnTx/>
                <a:uFillTx/>
                <a:latin typeface="Calibri" pitchFamily="34" charset="0"/>
              </a:rPr>
              <a:t>value(successor</a:t>
            </a:r>
            <a:r>
              <a:rPr lang="en-US" sz="2400" kern="0" dirty="0">
                <a:solidFill>
                  <a:srgbClr val="7030A0"/>
                </a:solidFill>
                <a:latin typeface="Calibri" pitchFamily="34" charset="0"/>
              </a:rPr>
              <a:t>, </a:t>
            </a:r>
            <a:r>
              <a:rPr lang="el-GR" sz="2400" kern="0" dirty="0">
                <a:solidFill>
                  <a:srgbClr val="7030A0"/>
                </a:solidFill>
                <a:latin typeface="Calibri" pitchFamily="34" charset="0"/>
              </a:rPr>
              <a:t>α</a:t>
            </a:r>
            <a:r>
              <a:rPr lang="en-US" sz="2400" kern="0" dirty="0">
                <a:solidFill>
                  <a:srgbClr val="7030A0"/>
                </a:solidFill>
                <a:latin typeface="Calibri" pitchFamily="34" charset="0"/>
              </a:rPr>
              <a:t>, </a:t>
            </a:r>
            <a:r>
              <a:rPr lang="el-GR" sz="2400" kern="0" dirty="0">
                <a:solidFill>
                  <a:srgbClr val="7030A0"/>
                </a:solidFill>
                <a:latin typeface="Calibri" pitchFamily="34" charset="0"/>
              </a:rPr>
              <a:t>β</a:t>
            </a:r>
            <a:r>
              <a:rPr kumimoji="0" lang="en-US" sz="2400" b="0" i="0" u="none" strike="noStrike" kern="0" cap="none" spc="0" normalizeH="0" baseline="0" noProof="0" dirty="0">
                <a:ln>
                  <a:noFill/>
                </a:ln>
                <a:solidFill>
                  <a:srgbClr val="7030A0"/>
                </a:solidFill>
                <a:effectLst/>
                <a:uLnTx/>
                <a:uFillTx/>
                <a:latin typeface="Calibri" pitchFamily="34" charset="0"/>
              </a:rPr>
              <a:t>)</a:t>
            </a:r>
            <a:r>
              <a:rPr lang="en-US" sz="2400" kern="0" dirty="0">
                <a:latin typeface="Calibri" pitchFamily="34" charset="0"/>
              </a:rPr>
              <a:t>)</a:t>
            </a:r>
            <a:endParaRPr kumimoji="0" lang="en-US" sz="2400" b="0" i="0" u="none" strike="noStrike" kern="0" cap="none" spc="0" normalizeH="0" baseline="0" noProof="0" dirty="0">
              <a:ln>
                <a:noFill/>
              </a:ln>
              <a:solidFill>
                <a:srgbClr val="7030A0"/>
              </a:solidFill>
              <a:effectLst/>
              <a:uLnTx/>
              <a:uFillTx/>
              <a:latin typeface="Calibri" pitchFamily="34" charset="0"/>
            </a:endParaRPr>
          </a:p>
          <a:p>
            <a:pPr marL="1142942" marR="0" lvl="2" indent="-228589" algn="l" defTabSz="914400" rtl="0" eaLnBrk="1" fontAlgn="base" latinLnBrk="0" hangingPunct="1">
              <a:lnSpc>
                <a:spcPct val="80000"/>
              </a:lnSpc>
              <a:spcBef>
                <a:spcPct val="20000"/>
              </a:spcBef>
              <a:spcAft>
                <a:spcPct val="0"/>
              </a:spcAft>
              <a:buClr>
                <a:schemeClr val="accent2"/>
              </a:buClr>
              <a:buSzTx/>
              <a:buFont typeface="Wingdings" pitchFamily="2" charset="2"/>
              <a:buNone/>
              <a:tabLst/>
              <a:defRPr/>
            </a:pPr>
            <a:r>
              <a:rPr lang="en-US" sz="2400" kern="0" baseline="0" dirty="0">
                <a:latin typeface="Calibri" pitchFamily="34" charset="0"/>
              </a:rPr>
              <a:t>if</a:t>
            </a:r>
            <a:r>
              <a:rPr lang="en-US" sz="2400" kern="0" dirty="0">
                <a:latin typeface="Calibri" pitchFamily="34" charset="0"/>
              </a:rPr>
              <a:t> v ≥ </a:t>
            </a:r>
            <a:r>
              <a:rPr lang="el-GR" sz="2400" kern="0" dirty="0">
                <a:latin typeface="Calibri" pitchFamily="34" charset="0"/>
              </a:rPr>
              <a:t>β</a:t>
            </a:r>
            <a:r>
              <a:rPr lang="en-US" sz="2400" kern="0" dirty="0">
                <a:latin typeface="Calibri" pitchFamily="34" charset="0"/>
              </a:rPr>
              <a:t> </a:t>
            </a:r>
          </a:p>
          <a:p>
            <a:pPr marL="1142942" marR="0" lvl="2" indent="-228589" algn="l" defTabSz="914400" rtl="0" eaLnBrk="1" fontAlgn="base" latinLnBrk="0" hangingPunct="1">
              <a:lnSpc>
                <a:spcPct val="80000"/>
              </a:lnSpc>
              <a:spcBef>
                <a:spcPct val="20000"/>
              </a:spcBef>
              <a:spcAft>
                <a:spcPct val="0"/>
              </a:spcAft>
              <a:buClr>
                <a:schemeClr val="accent2"/>
              </a:buClr>
              <a:buSzTx/>
              <a:buFont typeface="Wingdings" pitchFamily="2" charset="2"/>
              <a:buNone/>
              <a:tabLst/>
              <a:defRPr/>
            </a:pPr>
            <a:r>
              <a:rPr lang="en-US" sz="2400" kern="0" dirty="0">
                <a:latin typeface="Calibri" pitchFamily="34" charset="0"/>
              </a:rPr>
              <a:t>        return v</a:t>
            </a:r>
          </a:p>
          <a:p>
            <a:pPr marL="1142942" lvl="2" indent="-228589">
              <a:lnSpc>
                <a:spcPct val="80000"/>
              </a:lnSpc>
              <a:spcBef>
                <a:spcPct val="20000"/>
              </a:spcBef>
              <a:buClr>
                <a:schemeClr val="accent2"/>
              </a:buClr>
            </a:pPr>
            <a:r>
              <a:rPr lang="el-GR" sz="2400" kern="0" dirty="0">
                <a:latin typeface="Calibri" pitchFamily="34" charset="0"/>
              </a:rPr>
              <a:t>α</a:t>
            </a:r>
            <a:r>
              <a:rPr lang="en-US" sz="2400" kern="0" dirty="0">
                <a:latin typeface="Calibri" pitchFamily="34" charset="0"/>
              </a:rPr>
              <a:t> = max(</a:t>
            </a:r>
            <a:r>
              <a:rPr lang="el-GR" sz="2400" kern="0" dirty="0">
                <a:latin typeface="Calibri" pitchFamily="34" charset="0"/>
              </a:rPr>
              <a:t>α</a:t>
            </a:r>
            <a:r>
              <a:rPr lang="en-US" sz="2400" kern="0" dirty="0">
                <a:latin typeface="Calibri" pitchFamily="34" charset="0"/>
              </a:rPr>
              <a:t>, v)</a:t>
            </a:r>
            <a:endParaRPr kumimoji="0" lang="en-US" sz="2400" b="0" i="0" u="none" strike="noStrike" kern="0" cap="none" spc="0" normalizeH="0" baseline="0" noProof="0" dirty="0">
              <a:ln>
                <a:noFill/>
              </a:ln>
              <a:solidFill>
                <a:schemeClr val="tx1"/>
              </a:solidFill>
              <a:effectLst/>
              <a:uLnTx/>
              <a:uFillTx/>
              <a:latin typeface="Calibri" pitchFamily="34" charset="0"/>
            </a:endParaRP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return v</a:t>
            </a:r>
          </a:p>
        </p:txBody>
      </p:sp>
      <p:sp>
        <p:nvSpPr>
          <p:cNvPr id="14" name="Rounded Rectangle 13"/>
          <p:cNvSpPr/>
          <p:nvPr/>
        </p:nvSpPr>
        <p:spPr>
          <a:xfrm>
            <a:off x="3505200" y="1524000"/>
            <a:ext cx="5105400" cy="1066800"/>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52D10BFE-0A29-AA49-B186-C0B43B4CA140}"/>
              </a:ext>
            </a:extLst>
          </p:cNvPr>
          <p:cNvSpPr>
            <a:spLocks noGrp="1"/>
          </p:cNvSpPr>
          <p:nvPr>
            <p:ph type="sldNum" sz="quarter" idx="12"/>
          </p:nvPr>
        </p:nvSpPr>
        <p:spPr/>
        <p:txBody>
          <a:bodyPr/>
          <a:lstStyle/>
          <a:p>
            <a:pPr>
              <a:defRPr/>
            </a:pPr>
            <a:fld id="{8E81798C-0F99-461B-869F-8FC2E08F7ABC}" type="slidenum">
              <a:rPr lang="en-US" smtClean="0"/>
              <a:pPr>
                <a:defRPr/>
              </a:pPr>
              <a:t>26</a:t>
            </a:fld>
            <a:endParaRPr lang="en-US" dirty="0"/>
          </a:p>
        </p:txBody>
      </p:sp>
    </p:spTree>
    <p:extLst>
      <p:ext uri="{BB962C8B-B14F-4D97-AF65-F5344CB8AC3E}">
        <p14:creationId xmlns:p14="http://schemas.microsoft.com/office/powerpoint/2010/main" val="339966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sym typeface="Symbol" pitchFamily="18" charset="2"/>
              </a:rPr>
              <a:t>Alpha-Beta Pruning Properties</a:t>
            </a:r>
          </a:p>
        </p:txBody>
      </p:sp>
      <p:sp>
        <p:nvSpPr>
          <p:cNvPr id="32771" name="Rectangle 3"/>
          <p:cNvSpPr>
            <a:spLocks noGrp="1" noChangeArrowheads="1"/>
          </p:cNvSpPr>
          <p:nvPr>
            <p:ph idx="1"/>
          </p:nvPr>
        </p:nvSpPr>
        <p:spPr/>
        <p:txBody>
          <a:bodyPr/>
          <a:lstStyle/>
          <a:p>
            <a:pPr eaLnBrk="1" hangingPunct="1">
              <a:lnSpc>
                <a:spcPct val="90000"/>
              </a:lnSpc>
            </a:pPr>
            <a:r>
              <a:rPr lang="en-US" sz="2400" dirty="0"/>
              <a:t>Theorem: This pruning has </a:t>
            </a:r>
            <a:r>
              <a:rPr lang="en-US" sz="2400" b="1" i="1" dirty="0">
                <a:solidFill>
                  <a:srgbClr val="0000FF"/>
                </a:solidFill>
              </a:rPr>
              <a:t>no effect </a:t>
            </a:r>
            <a:r>
              <a:rPr lang="en-US" sz="2400" dirty="0"/>
              <a:t>on minimax value computed for the root!</a:t>
            </a:r>
          </a:p>
          <a:p>
            <a:pPr marL="457176" lvl="1" indent="0" eaLnBrk="1" hangingPunct="1">
              <a:lnSpc>
                <a:spcPct val="90000"/>
              </a:lnSpc>
              <a:buNone/>
            </a:pPr>
            <a:endParaRPr lang="en-US" sz="2000" dirty="0"/>
          </a:p>
          <a:p>
            <a:pPr eaLnBrk="1" hangingPunct="1">
              <a:lnSpc>
                <a:spcPct val="90000"/>
              </a:lnSpc>
            </a:pPr>
            <a:r>
              <a:rPr lang="en-US" sz="2400" dirty="0"/>
              <a:t>Good child ordering improves effectiveness of pruning</a:t>
            </a:r>
          </a:p>
          <a:p>
            <a:pPr lvl="1">
              <a:lnSpc>
                <a:spcPct val="90000"/>
              </a:lnSpc>
            </a:pPr>
            <a:r>
              <a:rPr lang="en-US" sz="2000" dirty="0"/>
              <a:t>Iterative deepening helps with this</a:t>
            </a:r>
          </a:p>
          <a:p>
            <a:pPr lvl="1" eaLnBrk="1" hangingPunct="1">
              <a:lnSpc>
                <a:spcPct val="90000"/>
              </a:lnSpc>
            </a:pPr>
            <a:endParaRPr lang="en-US" sz="2000" dirty="0"/>
          </a:p>
          <a:p>
            <a:pPr eaLnBrk="1" hangingPunct="1">
              <a:lnSpc>
                <a:spcPct val="90000"/>
              </a:lnSpc>
            </a:pPr>
            <a:r>
              <a:rPr lang="en-US" sz="2400" dirty="0"/>
              <a:t>With “perfect ordering”:</a:t>
            </a:r>
          </a:p>
          <a:p>
            <a:pPr lvl="1" eaLnBrk="1" hangingPunct="1">
              <a:lnSpc>
                <a:spcPct val="90000"/>
              </a:lnSpc>
            </a:pPr>
            <a:r>
              <a:rPr lang="en-US" sz="2000" dirty="0"/>
              <a:t>Time complexity drops to O(</a:t>
            </a:r>
            <a:r>
              <a:rPr lang="en-US" sz="2000" dirty="0" err="1"/>
              <a:t>b</a:t>
            </a:r>
            <a:r>
              <a:rPr lang="en-US" sz="2000" baseline="30000" dirty="0" err="1"/>
              <a:t>m</a:t>
            </a:r>
            <a:r>
              <a:rPr lang="en-US" sz="2000" baseline="30000" dirty="0"/>
              <a:t>/2</a:t>
            </a:r>
            <a:r>
              <a:rPr lang="en-US" sz="2000" dirty="0"/>
              <a:t>)</a:t>
            </a:r>
          </a:p>
          <a:p>
            <a:pPr lvl="1" eaLnBrk="1" hangingPunct="1">
              <a:lnSpc>
                <a:spcPct val="90000"/>
              </a:lnSpc>
            </a:pPr>
            <a:r>
              <a:rPr lang="en-US" sz="2000" dirty="0"/>
              <a:t>Doubles solvable depth!</a:t>
            </a:r>
          </a:p>
          <a:p>
            <a:pPr marL="457176" lvl="1" indent="0" eaLnBrk="1" hangingPunct="1">
              <a:lnSpc>
                <a:spcPct val="90000"/>
              </a:lnSpc>
              <a:buNone/>
            </a:pPr>
            <a:endParaRPr lang="en-US" sz="2000" dirty="0"/>
          </a:p>
          <a:p>
            <a:pPr eaLnBrk="1" hangingPunct="1">
              <a:lnSpc>
                <a:spcPct val="90000"/>
              </a:lnSpc>
            </a:pPr>
            <a:r>
              <a:rPr lang="en-US" sz="2400" dirty="0"/>
              <a:t>This is a simple example of </a:t>
            </a:r>
            <a:r>
              <a:rPr lang="en-US" sz="2400" dirty="0" err="1">
                <a:solidFill>
                  <a:srgbClr val="CC0000"/>
                </a:solidFill>
              </a:rPr>
              <a:t>metareasoning</a:t>
            </a:r>
            <a:r>
              <a:rPr lang="en-US" sz="2400" dirty="0">
                <a:solidFill>
                  <a:srgbClr val="CC0000"/>
                </a:solidFill>
              </a:rPr>
              <a:t> </a:t>
            </a:r>
            <a:r>
              <a:rPr lang="en-US" sz="2400" dirty="0"/>
              <a:t>(reasoning about reasoning)</a:t>
            </a:r>
          </a:p>
          <a:p>
            <a:pPr eaLnBrk="1" hangingPunct="1">
              <a:lnSpc>
                <a:spcPct val="90000"/>
              </a:lnSpc>
            </a:pPr>
            <a:endParaRPr lang="en-US" sz="2400" dirty="0"/>
          </a:p>
          <a:p>
            <a:pPr>
              <a:lnSpc>
                <a:spcPct val="90000"/>
              </a:lnSpc>
            </a:pPr>
            <a:r>
              <a:rPr lang="en-US" sz="2400" dirty="0"/>
              <a:t>For chess: only 35</a:t>
            </a:r>
            <a:r>
              <a:rPr lang="en-US" sz="2400" baseline="30000" dirty="0"/>
              <a:t>50</a:t>
            </a:r>
            <a:r>
              <a:rPr lang="en-US" sz="2400" dirty="0"/>
              <a:t> instead of 35</a:t>
            </a:r>
            <a:r>
              <a:rPr lang="en-US" sz="2400" baseline="30000" dirty="0"/>
              <a:t>100</a:t>
            </a:r>
            <a:r>
              <a:rPr lang="en-US" sz="2400" dirty="0"/>
              <a:t>!! </a:t>
            </a:r>
            <a:r>
              <a:rPr lang="en-US" sz="2400" dirty="0" err="1"/>
              <a:t>Yaaay</a:t>
            </a:r>
            <a:r>
              <a:rPr lang="en-US" sz="2400" dirty="0"/>
              <a:t>!!!!!</a:t>
            </a:r>
          </a:p>
          <a:p>
            <a:pPr eaLnBrk="1" hangingPunct="1">
              <a:lnSpc>
                <a:spcPct val="90000"/>
              </a:lnSpc>
            </a:pPr>
            <a:endParaRPr lang="en-US" sz="2400" dirty="0"/>
          </a:p>
        </p:txBody>
      </p:sp>
      <p:sp>
        <p:nvSpPr>
          <p:cNvPr id="6" name="AutoShape 5"/>
          <p:cNvSpPr>
            <a:spLocks noChangeArrowheads="1"/>
          </p:cNvSpPr>
          <p:nvPr/>
        </p:nvSpPr>
        <p:spPr bwMode="auto">
          <a:xfrm>
            <a:off x="9525000" y="1905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7" name="AutoShape 6"/>
          <p:cNvSpPr>
            <a:spLocks noChangeArrowheads="1"/>
          </p:cNvSpPr>
          <p:nvPr/>
        </p:nvSpPr>
        <p:spPr bwMode="auto">
          <a:xfrm rot="10800000">
            <a:off x="8763000" y="28956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8" name="AutoShape 7"/>
          <p:cNvSpPr>
            <a:spLocks noChangeArrowheads="1"/>
          </p:cNvSpPr>
          <p:nvPr/>
        </p:nvSpPr>
        <p:spPr bwMode="auto">
          <a:xfrm rot="10800000">
            <a:off x="10287000" y="28956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9" name="Rectangle 8"/>
          <p:cNvSpPr>
            <a:spLocks noChangeArrowheads="1"/>
          </p:cNvSpPr>
          <p:nvPr/>
        </p:nvSpPr>
        <p:spPr bwMode="auto">
          <a:xfrm>
            <a:off x="8763000" y="41910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t>10</a:t>
            </a:r>
          </a:p>
        </p:txBody>
      </p:sp>
      <p:sp>
        <p:nvSpPr>
          <p:cNvPr id="11" name="Rectangle 10"/>
          <p:cNvSpPr>
            <a:spLocks noChangeArrowheads="1"/>
          </p:cNvSpPr>
          <p:nvPr/>
        </p:nvSpPr>
        <p:spPr bwMode="auto">
          <a:xfrm>
            <a:off x="9906000" y="41910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t>10</a:t>
            </a:r>
          </a:p>
        </p:txBody>
      </p:sp>
      <p:sp>
        <p:nvSpPr>
          <p:cNvPr id="12" name="Rectangle 11"/>
          <p:cNvSpPr>
            <a:spLocks noChangeArrowheads="1"/>
          </p:cNvSpPr>
          <p:nvPr/>
        </p:nvSpPr>
        <p:spPr bwMode="auto">
          <a:xfrm>
            <a:off x="10668000" y="41910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t>0</a:t>
            </a:r>
          </a:p>
        </p:txBody>
      </p:sp>
      <p:cxnSp>
        <p:nvCxnSpPr>
          <p:cNvPr id="13" name="AutoShape 12"/>
          <p:cNvCxnSpPr>
            <a:cxnSpLocks noChangeShapeType="1"/>
            <a:stCxn id="6" idx="3"/>
            <a:endCxn id="7" idx="3"/>
          </p:cNvCxnSpPr>
          <p:nvPr/>
        </p:nvCxnSpPr>
        <p:spPr bwMode="auto">
          <a:xfrm flipH="1">
            <a:off x="8953500" y="2209800"/>
            <a:ext cx="762000" cy="685800"/>
          </a:xfrm>
          <a:prstGeom prst="straightConnector1">
            <a:avLst/>
          </a:prstGeom>
          <a:noFill/>
          <a:ln w="9525">
            <a:solidFill>
              <a:schemeClr val="tx1"/>
            </a:solidFill>
            <a:round/>
            <a:headEnd/>
            <a:tailEnd type="triangle" w="med" len="med"/>
          </a:ln>
        </p:spPr>
      </p:cxnSp>
      <p:cxnSp>
        <p:nvCxnSpPr>
          <p:cNvPr id="14" name="AutoShape 13"/>
          <p:cNvCxnSpPr>
            <a:cxnSpLocks noChangeShapeType="1"/>
            <a:stCxn id="6" idx="3"/>
            <a:endCxn id="8" idx="3"/>
          </p:cNvCxnSpPr>
          <p:nvPr/>
        </p:nvCxnSpPr>
        <p:spPr bwMode="auto">
          <a:xfrm>
            <a:off x="9715500" y="2209800"/>
            <a:ext cx="762000" cy="685800"/>
          </a:xfrm>
          <a:prstGeom prst="straightConnector1">
            <a:avLst/>
          </a:prstGeom>
          <a:noFill/>
          <a:ln w="9525">
            <a:solidFill>
              <a:schemeClr val="tx1"/>
            </a:solidFill>
            <a:round/>
            <a:headEnd/>
            <a:tailEnd type="triangle" w="med" len="med"/>
          </a:ln>
        </p:spPr>
      </p:cxnSp>
      <p:cxnSp>
        <p:nvCxnSpPr>
          <p:cNvPr id="15" name="AutoShape 14"/>
          <p:cNvCxnSpPr>
            <a:cxnSpLocks noChangeShapeType="1"/>
            <a:stCxn id="7" idx="0"/>
            <a:endCxn id="9" idx="0"/>
          </p:cNvCxnSpPr>
          <p:nvPr/>
        </p:nvCxnSpPr>
        <p:spPr bwMode="auto">
          <a:xfrm>
            <a:off x="8953500" y="3200400"/>
            <a:ext cx="0" cy="990600"/>
          </a:xfrm>
          <a:prstGeom prst="straightConnector1">
            <a:avLst/>
          </a:prstGeom>
          <a:noFill/>
          <a:ln w="9525">
            <a:solidFill>
              <a:schemeClr val="tx1"/>
            </a:solidFill>
            <a:round/>
            <a:headEnd/>
            <a:tailEnd type="triangle" w="med" len="med"/>
          </a:ln>
        </p:spPr>
      </p:cxnSp>
      <p:cxnSp>
        <p:nvCxnSpPr>
          <p:cNvPr id="17" name="AutoShape 16"/>
          <p:cNvCxnSpPr>
            <a:cxnSpLocks noChangeShapeType="1"/>
            <a:stCxn id="8" idx="0"/>
            <a:endCxn id="11" idx="0"/>
          </p:cNvCxnSpPr>
          <p:nvPr/>
        </p:nvCxnSpPr>
        <p:spPr bwMode="auto">
          <a:xfrm flipH="1">
            <a:off x="10096500" y="3200400"/>
            <a:ext cx="381000" cy="990600"/>
          </a:xfrm>
          <a:prstGeom prst="straightConnector1">
            <a:avLst/>
          </a:prstGeom>
          <a:noFill/>
          <a:ln w="9525">
            <a:solidFill>
              <a:schemeClr val="tx1"/>
            </a:solidFill>
            <a:round/>
            <a:headEnd/>
            <a:tailEnd type="triangle" w="med" len="med"/>
          </a:ln>
        </p:spPr>
      </p:cxnSp>
      <p:cxnSp>
        <p:nvCxnSpPr>
          <p:cNvPr id="18" name="AutoShape 17"/>
          <p:cNvCxnSpPr>
            <a:cxnSpLocks noChangeShapeType="1"/>
            <a:stCxn id="8" idx="0"/>
            <a:endCxn id="12" idx="0"/>
          </p:cNvCxnSpPr>
          <p:nvPr/>
        </p:nvCxnSpPr>
        <p:spPr bwMode="auto">
          <a:xfrm>
            <a:off x="10477500" y="3200400"/>
            <a:ext cx="381000" cy="990600"/>
          </a:xfrm>
          <a:prstGeom prst="straightConnector1">
            <a:avLst/>
          </a:prstGeom>
          <a:noFill/>
          <a:ln w="9525">
            <a:solidFill>
              <a:schemeClr val="tx1"/>
            </a:solidFill>
            <a:round/>
            <a:headEnd/>
            <a:tailEnd type="triangle" w="med" len="med"/>
          </a:ln>
        </p:spPr>
      </p:cxnSp>
      <p:sp>
        <p:nvSpPr>
          <p:cNvPr id="19" name="Text Box 18"/>
          <p:cNvSpPr txBox="1">
            <a:spLocks noChangeArrowheads="1"/>
          </p:cNvSpPr>
          <p:nvPr/>
        </p:nvSpPr>
        <p:spPr bwMode="auto">
          <a:xfrm>
            <a:off x="9928225" y="1905000"/>
            <a:ext cx="663575" cy="366713"/>
          </a:xfrm>
          <a:prstGeom prst="rect">
            <a:avLst/>
          </a:prstGeom>
          <a:noFill/>
          <a:ln w="12700">
            <a:noFill/>
            <a:miter lim="800000"/>
            <a:headEnd/>
            <a:tailEnd/>
          </a:ln>
        </p:spPr>
        <p:txBody>
          <a:bodyPr anchor="ctr">
            <a:spAutoFit/>
          </a:bodyPr>
          <a:lstStyle/>
          <a:p>
            <a:pPr algn="ctr">
              <a:spcBef>
                <a:spcPct val="50000"/>
              </a:spcBef>
            </a:pPr>
            <a:r>
              <a:rPr lang="en-US" b="1"/>
              <a:t>max</a:t>
            </a:r>
          </a:p>
        </p:txBody>
      </p:sp>
      <p:sp>
        <p:nvSpPr>
          <p:cNvPr id="20" name="Text Box 19"/>
          <p:cNvSpPr txBox="1">
            <a:spLocks noChangeArrowheads="1"/>
          </p:cNvSpPr>
          <p:nvPr/>
        </p:nvSpPr>
        <p:spPr bwMode="auto">
          <a:xfrm>
            <a:off x="10744200" y="2819400"/>
            <a:ext cx="663575" cy="366713"/>
          </a:xfrm>
          <a:prstGeom prst="rect">
            <a:avLst/>
          </a:prstGeom>
          <a:noFill/>
          <a:ln w="12700">
            <a:noFill/>
            <a:miter lim="800000"/>
            <a:headEnd/>
            <a:tailEnd/>
          </a:ln>
        </p:spPr>
        <p:txBody>
          <a:bodyPr anchor="ctr">
            <a:spAutoFit/>
          </a:bodyPr>
          <a:lstStyle/>
          <a:p>
            <a:pPr algn="ctr">
              <a:spcBef>
                <a:spcPct val="50000"/>
              </a:spcBef>
            </a:pPr>
            <a:r>
              <a:rPr lang="en-US" b="1"/>
              <a:t>min</a:t>
            </a:r>
          </a:p>
        </p:txBody>
      </p:sp>
      <p:sp>
        <p:nvSpPr>
          <p:cNvPr id="2" name="Slide Number Placeholder 1">
            <a:extLst>
              <a:ext uri="{FF2B5EF4-FFF2-40B4-BE49-F238E27FC236}">
                <a16:creationId xmlns:a16="http://schemas.microsoft.com/office/drawing/2014/main" id="{CD64D6A5-4A1C-5C40-8C2B-544DDB1EFA53}"/>
              </a:ext>
            </a:extLst>
          </p:cNvPr>
          <p:cNvSpPr>
            <a:spLocks noGrp="1"/>
          </p:cNvSpPr>
          <p:nvPr>
            <p:ph type="sldNum" sz="quarter" idx="12"/>
          </p:nvPr>
        </p:nvSpPr>
        <p:spPr/>
        <p:txBody>
          <a:bodyPr/>
          <a:lstStyle/>
          <a:p>
            <a:pPr>
              <a:defRPr/>
            </a:pPr>
            <a:fld id="{8E81798C-0F99-461B-869F-8FC2E08F7ABC}" type="slidenum">
              <a:rPr lang="en-US" smtClean="0"/>
              <a:pPr>
                <a:defRPr/>
              </a:pPr>
              <a:t>27</a:t>
            </a:fld>
            <a:endParaRPr lang="en-US" dirty="0"/>
          </a:p>
        </p:txBody>
      </p:sp>
    </p:spTree>
    <p:extLst>
      <p:ext uri="{BB962C8B-B14F-4D97-AF65-F5344CB8AC3E}">
        <p14:creationId xmlns:p14="http://schemas.microsoft.com/office/powerpoint/2010/main" val="805127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77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771">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771">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771">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2771">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77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9"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90948" y="1382713"/>
            <a:ext cx="7656142" cy="4694237"/>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Resource Limits</a:t>
            </a:r>
          </a:p>
        </p:txBody>
      </p:sp>
      <p:sp>
        <p:nvSpPr>
          <p:cNvPr id="3" name="Slide Number Placeholder 2">
            <a:extLst>
              <a:ext uri="{FF2B5EF4-FFF2-40B4-BE49-F238E27FC236}">
                <a16:creationId xmlns:a16="http://schemas.microsoft.com/office/drawing/2014/main" id="{1ED87F58-ECE5-4344-AEA5-CE67753E9DF9}"/>
              </a:ext>
            </a:extLst>
          </p:cNvPr>
          <p:cNvSpPr>
            <a:spLocks noGrp="1"/>
          </p:cNvSpPr>
          <p:nvPr>
            <p:ph type="sldNum" sz="quarter" idx="12"/>
          </p:nvPr>
        </p:nvSpPr>
        <p:spPr/>
        <p:txBody>
          <a:bodyPr/>
          <a:lstStyle/>
          <a:p>
            <a:pPr>
              <a:defRPr/>
            </a:pPr>
            <a:fld id="{8E81798C-0F99-461B-869F-8FC2E08F7ABC}" type="slidenum">
              <a:rPr lang="en-US" smtClean="0"/>
              <a:pPr>
                <a:defRPr/>
              </a:pPr>
              <a:t>28</a:t>
            </a:fld>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t>Resource Limits</a:t>
            </a:r>
          </a:p>
        </p:txBody>
      </p:sp>
      <p:sp>
        <p:nvSpPr>
          <p:cNvPr id="17411" name="Rectangle 3"/>
          <p:cNvSpPr>
            <a:spLocks noGrp="1" noChangeArrowheads="1"/>
          </p:cNvSpPr>
          <p:nvPr>
            <p:ph idx="1"/>
          </p:nvPr>
        </p:nvSpPr>
        <p:spPr>
          <a:xfrm>
            <a:off x="304800" y="1371600"/>
            <a:ext cx="7086600" cy="4525963"/>
          </a:xfrm>
        </p:spPr>
        <p:txBody>
          <a:bodyPr/>
          <a:lstStyle/>
          <a:p>
            <a:pPr eaLnBrk="1" hangingPunct="1">
              <a:lnSpc>
                <a:spcPct val="80000"/>
              </a:lnSpc>
            </a:pPr>
            <a:r>
              <a:rPr lang="en-US" sz="2400" dirty="0"/>
              <a:t>Problem: In realistic games, cannot search to leaves!</a:t>
            </a:r>
          </a:p>
          <a:p>
            <a:pPr lvl="1" eaLnBrk="1" hangingPunct="1">
              <a:lnSpc>
                <a:spcPct val="80000"/>
              </a:lnSpc>
            </a:pPr>
            <a:endParaRPr lang="en-US" sz="1400" dirty="0"/>
          </a:p>
          <a:p>
            <a:pPr eaLnBrk="1" hangingPunct="1">
              <a:lnSpc>
                <a:spcPct val="80000"/>
              </a:lnSpc>
            </a:pPr>
            <a:r>
              <a:rPr lang="en-US" sz="2400" dirty="0"/>
              <a:t>Solution 1: </a:t>
            </a:r>
            <a:r>
              <a:rPr lang="en-US" sz="2400" b="1" dirty="0">
                <a:solidFill>
                  <a:srgbClr val="C00000"/>
                </a:solidFill>
              </a:rPr>
              <a:t>Bounded </a:t>
            </a:r>
            <a:r>
              <a:rPr lang="en-US" sz="2400" b="1" dirty="0" err="1">
                <a:solidFill>
                  <a:srgbClr val="C00000"/>
                </a:solidFill>
              </a:rPr>
              <a:t>lookahead</a:t>
            </a:r>
            <a:endParaRPr lang="en-US" sz="2400" b="1" dirty="0">
              <a:solidFill>
                <a:srgbClr val="C00000"/>
              </a:solidFill>
            </a:endParaRPr>
          </a:p>
          <a:p>
            <a:pPr lvl="1" eaLnBrk="1" hangingPunct="1">
              <a:lnSpc>
                <a:spcPct val="80000"/>
              </a:lnSpc>
            </a:pPr>
            <a:r>
              <a:rPr lang="en-US" sz="2000" dirty="0"/>
              <a:t>Search only to a preset </a:t>
            </a:r>
            <a:r>
              <a:rPr lang="en-US" sz="2000" b="1" i="1" dirty="0">
                <a:solidFill>
                  <a:srgbClr val="FF0000"/>
                </a:solidFill>
              </a:rPr>
              <a:t>depth limit</a:t>
            </a:r>
            <a:r>
              <a:rPr lang="en-US" sz="2000" dirty="0">
                <a:solidFill>
                  <a:srgbClr val="000090"/>
                </a:solidFill>
              </a:rPr>
              <a:t> or </a:t>
            </a:r>
            <a:r>
              <a:rPr lang="en-US" sz="2000" b="1" i="1" dirty="0">
                <a:solidFill>
                  <a:srgbClr val="FF0000"/>
                </a:solidFill>
              </a:rPr>
              <a:t>horizon</a:t>
            </a:r>
          </a:p>
          <a:p>
            <a:pPr lvl="1" eaLnBrk="1" hangingPunct="1">
              <a:lnSpc>
                <a:spcPct val="80000"/>
              </a:lnSpc>
            </a:pPr>
            <a:r>
              <a:rPr lang="en-US" sz="2000" dirty="0"/>
              <a:t>Use an </a:t>
            </a:r>
            <a:r>
              <a:rPr lang="en-US" sz="2000" b="1" i="1" dirty="0">
                <a:solidFill>
                  <a:srgbClr val="FF0000"/>
                </a:solidFill>
              </a:rPr>
              <a:t>evaluation function </a:t>
            </a:r>
            <a:r>
              <a:rPr lang="en-US" sz="2000" dirty="0"/>
              <a:t>for non-terminal positions</a:t>
            </a:r>
          </a:p>
          <a:p>
            <a:pPr lvl="1" eaLnBrk="1" hangingPunct="1">
              <a:lnSpc>
                <a:spcPct val="80000"/>
              </a:lnSpc>
            </a:pPr>
            <a:endParaRPr lang="en-US" sz="1400" dirty="0"/>
          </a:p>
          <a:p>
            <a:pPr>
              <a:lnSpc>
                <a:spcPct val="80000"/>
              </a:lnSpc>
            </a:pPr>
            <a:r>
              <a:rPr lang="en-US" sz="2400" dirty="0"/>
              <a:t>Guarantee of optimal play is gone</a:t>
            </a:r>
          </a:p>
          <a:p>
            <a:pPr lvl="1">
              <a:lnSpc>
                <a:spcPct val="80000"/>
              </a:lnSpc>
            </a:pPr>
            <a:endParaRPr lang="en-US" sz="1400" dirty="0"/>
          </a:p>
          <a:p>
            <a:pPr>
              <a:lnSpc>
                <a:spcPct val="80000"/>
              </a:lnSpc>
            </a:pPr>
            <a:r>
              <a:rPr lang="en-US" sz="2400" dirty="0"/>
              <a:t>More plies make a BIG difference</a:t>
            </a:r>
          </a:p>
          <a:p>
            <a:pPr eaLnBrk="1" hangingPunct="1">
              <a:lnSpc>
                <a:spcPct val="80000"/>
              </a:lnSpc>
            </a:pPr>
            <a:endParaRPr lang="en-US" sz="2400" dirty="0"/>
          </a:p>
          <a:p>
            <a:pPr eaLnBrk="1" hangingPunct="1">
              <a:lnSpc>
                <a:spcPct val="80000"/>
              </a:lnSpc>
            </a:pPr>
            <a:r>
              <a:rPr lang="en-US" sz="2400" dirty="0"/>
              <a:t>Example:</a:t>
            </a:r>
          </a:p>
          <a:p>
            <a:pPr lvl="1" eaLnBrk="1" hangingPunct="1">
              <a:lnSpc>
                <a:spcPct val="80000"/>
              </a:lnSpc>
            </a:pPr>
            <a:r>
              <a:rPr lang="en-US" sz="2000" dirty="0"/>
              <a:t>Suppose we have 100 seconds, can explore 10K nodes / sec</a:t>
            </a:r>
          </a:p>
          <a:p>
            <a:pPr lvl="1" eaLnBrk="1" hangingPunct="1">
              <a:lnSpc>
                <a:spcPct val="80000"/>
              </a:lnSpc>
            </a:pPr>
            <a:r>
              <a:rPr lang="en-US" sz="2000" dirty="0"/>
              <a:t>So can check 1M nodes per move</a:t>
            </a:r>
          </a:p>
          <a:p>
            <a:pPr lvl="1" eaLnBrk="1" hangingPunct="1">
              <a:lnSpc>
                <a:spcPct val="80000"/>
              </a:lnSpc>
            </a:pPr>
            <a:r>
              <a:rPr lang="en-US" sz="2000" dirty="0">
                <a:sym typeface="Symbol" pitchFamily="18" charset="2"/>
              </a:rPr>
              <a:t>Chess with alpha-beta, 35</a:t>
            </a:r>
            <a:r>
              <a:rPr lang="en-US" sz="2000" baseline="30000" dirty="0">
                <a:sym typeface="Symbol" pitchFamily="18" charset="2"/>
              </a:rPr>
              <a:t>(8/2)</a:t>
            </a:r>
            <a:r>
              <a:rPr lang="en-US" sz="2000" dirty="0">
                <a:sym typeface="Symbol" pitchFamily="18" charset="2"/>
              </a:rPr>
              <a:t> =~ 1M; depth 8 is good</a:t>
            </a:r>
          </a:p>
          <a:p>
            <a:pPr eaLnBrk="1" hangingPunct="1">
              <a:lnSpc>
                <a:spcPct val="80000"/>
              </a:lnSpc>
            </a:pPr>
            <a:endParaRPr lang="en-US" sz="1400" dirty="0"/>
          </a:p>
        </p:txBody>
      </p:sp>
      <p:sp>
        <p:nvSpPr>
          <p:cNvPr id="17412" name="AutoShape 22"/>
          <p:cNvSpPr>
            <a:spLocks noChangeArrowheads="1"/>
          </p:cNvSpPr>
          <p:nvPr/>
        </p:nvSpPr>
        <p:spPr bwMode="auto">
          <a:xfrm>
            <a:off x="9296400" y="15240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pPr algn="ctr"/>
            <a:endParaRPr lang="en-US">
              <a:latin typeface="Calibri" pitchFamily="34" charset="0"/>
            </a:endParaRPr>
          </a:p>
        </p:txBody>
      </p:sp>
      <p:sp>
        <p:nvSpPr>
          <p:cNvPr id="17413" name="AutoShape 23"/>
          <p:cNvSpPr>
            <a:spLocks noChangeArrowheads="1"/>
          </p:cNvSpPr>
          <p:nvPr/>
        </p:nvSpPr>
        <p:spPr bwMode="auto">
          <a:xfrm rot="10800000">
            <a:off x="8458200" y="19812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14" name="AutoShape 24"/>
          <p:cNvSpPr>
            <a:spLocks noChangeArrowheads="1"/>
          </p:cNvSpPr>
          <p:nvPr/>
        </p:nvSpPr>
        <p:spPr bwMode="auto">
          <a:xfrm rot="10800000">
            <a:off x="10134600" y="1981200"/>
            <a:ext cx="381000" cy="304800"/>
          </a:xfrm>
          <a:prstGeom prst="triangle">
            <a:avLst>
              <a:gd name="adj" fmla="val 50000"/>
            </a:avLst>
          </a:prstGeom>
          <a:solidFill>
            <a:srgbClr val="CCCCCC"/>
          </a:solidFill>
          <a:ln w="9525">
            <a:solidFill>
              <a:schemeClr val="tx1"/>
            </a:solidFill>
            <a:miter lim="800000"/>
            <a:headEnd/>
            <a:tailEnd/>
          </a:ln>
        </p:spPr>
        <p:txBody>
          <a:bodyPr rot="10800000" wrap="none" anchor="ctr"/>
          <a:lstStyle/>
          <a:p>
            <a:pPr algn="ctr"/>
            <a:endParaRPr lang="en-US">
              <a:latin typeface="Calibri" pitchFamily="34" charset="0"/>
            </a:endParaRPr>
          </a:p>
        </p:txBody>
      </p:sp>
      <p:cxnSp>
        <p:nvCxnSpPr>
          <p:cNvPr id="17415" name="AutoShape 25"/>
          <p:cNvCxnSpPr>
            <a:cxnSpLocks noChangeShapeType="1"/>
            <a:stCxn id="17412" idx="3"/>
            <a:endCxn id="17413" idx="3"/>
          </p:cNvCxnSpPr>
          <p:nvPr/>
        </p:nvCxnSpPr>
        <p:spPr bwMode="auto">
          <a:xfrm flipH="1">
            <a:off x="8648700" y="1828800"/>
            <a:ext cx="838200" cy="152400"/>
          </a:xfrm>
          <a:prstGeom prst="straightConnector1">
            <a:avLst/>
          </a:prstGeom>
          <a:noFill/>
          <a:ln w="9525">
            <a:solidFill>
              <a:schemeClr val="tx1"/>
            </a:solidFill>
            <a:round/>
            <a:headEnd/>
            <a:tailEnd type="triangle" w="med" len="med"/>
          </a:ln>
        </p:spPr>
      </p:cxnSp>
      <p:cxnSp>
        <p:nvCxnSpPr>
          <p:cNvPr id="17416" name="AutoShape 26"/>
          <p:cNvCxnSpPr>
            <a:cxnSpLocks noChangeShapeType="1"/>
            <a:stCxn id="17412" idx="3"/>
            <a:endCxn id="17414" idx="3"/>
          </p:cNvCxnSpPr>
          <p:nvPr/>
        </p:nvCxnSpPr>
        <p:spPr bwMode="auto">
          <a:xfrm>
            <a:off x="9486900" y="1828800"/>
            <a:ext cx="838200" cy="152400"/>
          </a:xfrm>
          <a:prstGeom prst="straightConnector1">
            <a:avLst/>
          </a:prstGeom>
          <a:noFill/>
          <a:ln w="9525">
            <a:solidFill>
              <a:schemeClr val="tx1"/>
            </a:solidFill>
            <a:round/>
            <a:headEnd/>
            <a:tailEnd type="triangle" w="med" len="med"/>
          </a:ln>
        </p:spPr>
      </p:cxnSp>
      <p:cxnSp>
        <p:nvCxnSpPr>
          <p:cNvPr id="17417" name="AutoShape 27"/>
          <p:cNvCxnSpPr>
            <a:cxnSpLocks noChangeShapeType="1"/>
            <a:stCxn id="17413" idx="0"/>
            <a:endCxn id="1085499" idx="0"/>
          </p:cNvCxnSpPr>
          <p:nvPr/>
        </p:nvCxnSpPr>
        <p:spPr bwMode="auto">
          <a:xfrm flipH="1">
            <a:off x="8305800" y="2286000"/>
            <a:ext cx="342900" cy="152400"/>
          </a:xfrm>
          <a:prstGeom prst="straightConnector1">
            <a:avLst/>
          </a:prstGeom>
          <a:noFill/>
          <a:ln w="9525">
            <a:solidFill>
              <a:schemeClr val="tx1"/>
            </a:solidFill>
            <a:round/>
            <a:headEnd/>
            <a:tailEnd type="triangle" w="med" len="med"/>
          </a:ln>
        </p:spPr>
      </p:cxnSp>
      <p:cxnSp>
        <p:nvCxnSpPr>
          <p:cNvPr id="17418" name="AutoShape 28"/>
          <p:cNvCxnSpPr>
            <a:cxnSpLocks noChangeShapeType="1"/>
            <a:stCxn id="17413" idx="0"/>
            <a:endCxn id="1085500" idx="0"/>
          </p:cNvCxnSpPr>
          <p:nvPr/>
        </p:nvCxnSpPr>
        <p:spPr bwMode="auto">
          <a:xfrm>
            <a:off x="8648700" y="2286000"/>
            <a:ext cx="342900" cy="152400"/>
          </a:xfrm>
          <a:prstGeom prst="straightConnector1">
            <a:avLst/>
          </a:prstGeom>
          <a:noFill/>
          <a:ln w="9525">
            <a:solidFill>
              <a:schemeClr val="tx1"/>
            </a:solidFill>
            <a:round/>
            <a:headEnd/>
            <a:tailEnd type="triangle" w="med" len="med"/>
          </a:ln>
        </p:spPr>
      </p:cxnSp>
      <p:cxnSp>
        <p:nvCxnSpPr>
          <p:cNvPr id="17419" name="AutoShape 29"/>
          <p:cNvCxnSpPr>
            <a:cxnSpLocks noChangeShapeType="1"/>
            <a:stCxn id="17424" idx="3"/>
            <a:endCxn id="17427" idx="0"/>
          </p:cNvCxnSpPr>
          <p:nvPr/>
        </p:nvCxnSpPr>
        <p:spPr bwMode="auto">
          <a:xfrm flipH="1">
            <a:off x="10325100" y="2743200"/>
            <a:ext cx="304800" cy="152400"/>
          </a:xfrm>
          <a:prstGeom prst="straightConnector1">
            <a:avLst/>
          </a:prstGeom>
          <a:noFill/>
          <a:ln w="9525">
            <a:solidFill>
              <a:schemeClr val="tx1"/>
            </a:solidFill>
            <a:round/>
            <a:headEnd/>
            <a:tailEnd type="triangle" w="med" len="med"/>
          </a:ln>
        </p:spPr>
      </p:cxnSp>
      <p:cxnSp>
        <p:nvCxnSpPr>
          <p:cNvPr id="17420" name="AutoShape 30"/>
          <p:cNvCxnSpPr>
            <a:cxnSpLocks noChangeShapeType="1"/>
            <a:stCxn id="17424" idx="3"/>
            <a:endCxn id="17428" idx="0"/>
          </p:cNvCxnSpPr>
          <p:nvPr/>
        </p:nvCxnSpPr>
        <p:spPr bwMode="auto">
          <a:xfrm>
            <a:off x="10629900" y="2743200"/>
            <a:ext cx="304800" cy="152400"/>
          </a:xfrm>
          <a:prstGeom prst="straightConnector1">
            <a:avLst/>
          </a:prstGeom>
          <a:noFill/>
          <a:ln w="9525">
            <a:solidFill>
              <a:schemeClr val="tx1"/>
            </a:solidFill>
            <a:round/>
            <a:headEnd/>
            <a:tailEnd type="triangle" w="med" len="med"/>
          </a:ln>
        </p:spPr>
      </p:cxnSp>
      <p:sp>
        <p:nvSpPr>
          <p:cNvPr id="17421" name="AutoShape 31"/>
          <p:cNvSpPr>
            <a:spLocks noChangeArrowheads="1"/>
          </p:cNvSpPr>
          <p:nvPr/>
        </p:nvSpPr>
        <p:spPr bwMode="auto">
          <a:xfrm>
            <a:off x="8153400"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2" name="AutoShape 32"/>
          <p:cNvSpPr>
            <a:spLocks noChangeArrowheads="1"/>
          </p:cNvSpPr>
          <p:nvPr/>
        </p:nvSpPr>
        <p:spPr bwMode="auto">
          <a:xfrm>
            <a:off x="8763000"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3" name="AutoShape 33"/>
          <p:cNvSpPr>
            <a:spLocks noChangeArrowheads="1"/>
          </p:cNvSpPr>
          <p:nvPr/>
        </p:nvSpPr>
        <p:spPr bwMode="auto">
          <a:xfrm>
            <a:off x="9829800"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4" name="AutoShape 34"/>
          <p:cNvSpPr>
            <a:spLocks noChangeArrowheads="1"/>
          </p:cNvSpPr>
          <p:nvPr/>
        </p:nvSpPr>
        <p:spPr bwMode="auto">
          <a:xfrm>
            <a:off x="10439400"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5" name="AutoShape 35"/>
          <p:cNvSpPr>
            <a:spLocks noChangeArrowheads="1"/>
          </p:cNvSpPr>
          <p:nvPr/>
        </p:nvSpPr>
        <p:spPr bwMode="auto">
          <a:xfrm>
            <a:off x="8458200"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6" name="AutoShape 36"/>
          <p:cNvSpPr>
            <a:spLocks noChangeArrowheads="1"/>
          </p:cNvSpPr>
          <p:nvPr/>
        </p:nvSpPr>
        <p:spPr bwMode="auto">
          <a:xfrm>
            <a:off x="8458200" y="38100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sp>
        <p:nvSpPr>
          <p:cNvPr id="17427" name="AutoShape 37"/>
          <p:cNvSpPr>
            <a:spLocks noChangeArrowheads="1"/>
          </p:cNvSpPr>
          <p:nvPr/>
        </p:nvSpPr>
        <p:spPr bwMode="auto">
          <a:xfrm>
            <a:off x="10134600"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8" name="AutoShape 38"/>
          <p:cNvSpPr>
            <a:spLocks noChangeArrowheads="1"/>
          </p:cNvSpPr>
          <p:nvPr/>
        </p:nvSpPr>
        <p:spPr bwMode="auto">
          <a:xfrm>
            <a:off x="10744200"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9" name="AutoShape 39"/>
          <p:cNvSpPr>
            <a:spLocks noChangeArrowheads="1"/>
          </p:cNvSpPr>
          <p:nvPr/>
        </p:nvSpPr>
        <p:spPr bwMode="auto">
          <a:xfrm>
            <a:off x="8153400" y="33528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sp>
        <p:nvSpPr>
          <p:cNvPr id="17430" name="AutoShape 40"/>
          <p:cNvSpPr>
            <a:spLocks noChangeArrowheads="1"/>
          </p:cNvSpPr>
          <p:nvPr/>
        </p:nvSpPr>
        <p:spPr bwMode="auto">
          <a:xfrm>
            <a:off x="8763000" y="33528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cxnSp>
        <p:nvCxnSpPr>
          <p:cNvPr id="17431" name="AutoShape 41"/>
          <p:cNvCxnSpPr>
            <a:cxnSpLocks noChangeShapeType="1"/>
            <a:stCxn id="17414" idx="0"/>
            <a:endCxn id="17423" idx="0"/>
          </p:cNvCxnSpPr>
          <p:nvPr/>
        </p:nvCxnSpPr>
        <p:spPr bwMode="auto">
          <a:xfrm flipH="1">
            <a:off x="10020300" y="2286000"/>
            <a:ext cx="304800" cy="152400"/>
          </a:xfrm>
          <a:prstGeom prst="straightConnector1">
            <a:avLst/>
          </a:prstGeom>
          <a:noFill/>
          <a:ln w="9525">
            <a:solidFill>
              <a:schemeClr val="tx1"/>
            </a:solidFill>
            <a:round/>
            <a:headEnd/>
            <a:tailEnd type="triangle" w="med" len="med"/>
          </a:ln>
        </p:spPr>
      </p:cxnSp>
      <p:cxnSp>
        <p:nvCxnSpPr>
          <p:cNvPr id="17432" name="AutoShape 42"/>
          <p:cNvCxnSpPr>
            <a:cxnSpLocks noChangeShapeType="1"/>
            <a:stCxn id="17414" idx="0"/>
            <a:endCxn id="17424" idx="0"/>
          </p:cNvCxnSpPr>
          <p:nvPr/>
        </p:nvCxnSpPr>
        <p:spPr bwMode="auto">
          <a:xfrm>
            <a:off x="10325100" y="2286000"/>
            <a:ext cx="304800" cy="152400"/>
          </a:xfrm>
          <a:prstGeom prst="straightConnector1">
            <a:avLst/>
          </a:prstGeom>
          <a:noFill/>
          <a:ln w="9525">
            <a:solidFill>
              <a:schemeClr val="tx1"/>
            </a:solidFill>
            <a:round/>
            <a:headEnd/>
            <a:tailEnd type="triangle" w="med" len="med"/>
          </a:ln>
        </p:spPr>
      </p:cxnSp>
      <p:cxnSp>
        <p:nvCxnSpPr>
          <p:cNvPr id="17433" name="AutoShape 43"/>
          <p:cNvCxnSpPr>
            <a:cxnSpLocks noChangeShapeType="1"/>
            <a:stCxn id="17422" idx="3"/>
            <a:endCxn id="17425" idx="0"/>
          </p:cNvCxnSpPr>
          <p:nvPr/>
        </p:nvCxnSpPr>
        <p:spPr bwMode="auto">
          <a:xfrm flipH="1">
            <a:off x="8648700" y="2743200"/>
            <a:ext cx="304800" cy="152400"/>
          </a:xfrm>
          <a:prstGeom prst="straightConnector1">
            <a:avLst/>
          </a:prstGeom>
          <a:noFill/>
          <a:ln w="9525">
            <a:solidFill>
              <a:schemeClr val="tx1"/>
            </a:solidFill>
            <a:round/>
            <a:headEnd/>
            <a:tailEnd type="triangle" w="med" len="med"/>
          </a:ln>
        </p:spPr>
      </p:cxnSp>
      <p:sp>
        <p:nvSpPr>
          <p:cNvPr id="17434" name="AutoShape 44"/>
          <p:cNvSpPr>
            <a:spLocks noChangeArrowheads="1"/>
          </p:cNvSpPr>
          <p:nvPr/>
        </p:nvSpPr>
        <p:spPr bwMode="auto">
          <a:xfrm>
            <a:off x="9067800" y="38100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cxnSp>
        <p:nvCxnSpPr>
          <p:cNvPr id="17435" name="AutoShape 45"/>
          <p:cNvCxnSpPr>
            <a:cxnSpLocks noChangeShapeType="1"/>
            <a:stCxn id="17425" idx="3"/>
            <a:endCxn id="17429" idx="0"/>
          </p:cNvCxnSpPr>
          <p:nvPr/>
        </p:nvCxnSpPr>
        <p:spPr bwMode="auto">
          <a:xfrm flipH="1">
            <a:off x="8343900" y="3200400"/>
            <a:ext cx="304800" cy="152400"/>
          </a:xfrm>
          <a:prstGeom prst="straightConnector1">
            <a:avLst/>
          </a:prstGeom>
          <a:noFill/>
          <a:ln w="9525">
            <a:solidFill>
              <a:schemeClr val="tx1"/>
            </a:solidFill>
            <a:round/>
            <a:headEnd/>
            <a:tailEnd type="triangle" w="med" len="med"/>
          </a:ln>
        </p:spPr>
      </p:cxnSp>
      <p:cxnSp>
        <p:nvCxnSpPr>
          <p:cNvPr id="17436" name="AutoShape 46"/>
          <p:cNvCxnSpPr>
            <a:cxnSpLocks noChangeShapeType="1"/>
            <a:stCxn id="17425" idx="3"/>
            <a:endCxn id="17430" idx="0"/>
          </p:cNvCxnSpPr>
          <p:nvPr/>
        </p:nvCxnSpPr>
        <p:spPr bwMode="auto">
          <a:xfrm>
            <a:off x="8648700" y="3200400"/>
            <a:ext cx="304800" cy="152400"/>
          </a:xfrm>
          <a:prstGeom prst="straightConnector1">
            <a:avLst/>
          </a:prstGeom>
          <a:noFill/>
          <a:ln w="9525">
            <a:solidFill>
              <a:schemeClr val="tx1"/>
            </a:solidFill>
            <a:round/>
            <a:headEnd/>
            <a:tailEnd type="triangle" w="med" len="med"/>
          </a:ln>
        </p:spPr>
      </p:cxnSp>
      <p:cxnSp>
        <p:nvCxnSpPr>
          <p:cNvPr id="17437" name="AutoShape 47"/>
          <p:cNvCxnSpPr>
            <a:cxnSpLocks noChangeShapeType="1"/>
            <a:stCxn id="17430" idx="3"/>
            <a:endCxn id="17426" idx="0"/>
          </p:cNvCxnSpPr>
          <p:nvPr/>
        </p:nvCxnSpPr>
        <p:spPr bwMode="auto">
          <a:xfrm flipH="1">
            <a:off x="8648700" y="3657600"/>
            <a:ext cx="304800" cy="152400"/>
          </a:xfrm>
          <a:prstGeom prst="straightConnector1">
            <a:avLst/>
          </a:prstGeom>
          <a:noFill/>
          <a:ln w="9525">
            <a:solidFill>
              <a:schemeClr val="tx1"/>
            </a:solidFill>
            <a:round/>
            <a:headEnd/>
            <a:tailEnd type="triangle" w="med" len="med"/>
          </a:ln>
        </p:spPr>
      </p:cxnSp>
      <p:cxnSp>
        <p:nvCxnSpPr>
          <p:cNvPr id="17438" name="AutoShape 48"/>
          <p:cNvCxnSpPr>
            <a:cxnSpLocks noChangeShapeType="1"/>
            <a:stCxn id="17430" idx="3"/>
            <a:endCxn id="17434" idx="0"/>
          </p:cNvCxnSpPr>
          <p:nvPr/>
        </p:nvCxnSpPr>
        <p:spPr bwMode="auto">
          <a:xfrm>
            <a:off x="8953500" y="3657600"/>
            <a:ext cx="304800" cy="152400"/>
          </a:xfrm>
          <a:prstGeom prst="straightConnector1">
            <a:avLst/>
          </a:prstGeom>
          <a:noFill/>
          <a:ln w="9525">
            <a:solidFill>
              <a:schemeClr val="tx1"/>
            </a:solidFill>
            <a:round/>
            <a:headEnd/>
            <a:tailEnd type="triangle" w="med" len="med"/>
          </a:ln>
        </p:spPr>
      </p:cxnSp>
      <p:sp>
        <p:nvSpPr>
          <p:cNvPr id="17439" name="Rectangle 49"/>
          <p:cNvSpPr>
            <a:spLocks noChangeArrowheads="1"/>
          </p:cNvSpPr>
          <p:nvPr/>
        </p:nvSpPr>
        <p:spPr bwMode="auto">
          <a:xfrm>
            <a:off x="7924800"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0" name="Rectangle 50"/>
          <p:cNvSpPr>
            <a:spLocks noChangeArrowheads="1"/>
          </p:cNvSpPr>
          <p:nvPr/>
        </p:nvSpPr>
        <p:spPr bwMode="auto">
          <a:xfrm>
            <a:off x="8763000"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1" name="Rectangle 51"/>
          <p:cNvSpPr>
            <a:spLocks noChangeArrowheads="1"/>
          </p:cNvSpPr>
          <p:nvPr/>
        </p:nvSpPr>
        <p:spPr bwMode="auto">
          <a:xfrm>
            <a:off x="9753600"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2" name="Rectangle 52"/>
          <p:cNvSpPr>
            <a:spLocks noChangeArrowheads="1"/>
          </p:cNvSpPr>
          <p:nvPr/>
        </p:nvSpPr>
        <p:spPr bwMode="auto">
          <a:xfrm>
            <a:off x="10591800"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3" name="Freeform 53"/>
          <p:cNvSpPr>
            <a:spLocks/>
          </p:cNvSpPr>
          <p:nvPr/>
        </p:nvSpPr>
        <p:spPr bwMode="auto">
          <a:xfrm>
            <a:off x="8102600" y="4114800"/>
            <a:ext cx="508000" cy="1676400"/>
          </a:xfrm>
          <a:custGeom>
            <a:avLst/>
            <a:gdLst>
              <a:gd name="T0" fmla="*/ 2147483647 w 320"/>
              <a:gd name="T1" fmla="*/ 0 h 1440"/>
              <a:gd name="T2" fmla="*/ 2147483647 w 320"/>
              <a:gd name="T3" fmla="*/ 2147483647 h 1440"/>
              <a:gd name="T4" fmla="*/ 2147483647 w 320"/>
              <a:gd name="T5" fmla="*/ 2147483647 h 1440"/>
              <a:gd name="T6" fmla="*/ 2147483647 w 320"/>
              <a:gd name="T7" fmla="*/ 2147483647 h 1440"/>
              <a:gd name="T8" fmla="*/ 2147483647 w 320"/>
              <a:gd name="T9" fmla="*/ 2147483647 h 1440"/>
              <a:gd name="T10" fmla="*/ 2147483647 w 320"/>
              <a:gd name="T11" fmla="*/ 2147483647 h 1440"/>
              <a:gd name="T12" fmla="*/ 0 60000 65536"/>
              <a:gd name="T13" fmla="*/ 0 60000 65536"/>
              <a:gd name="T14" fmla="*/ 0 60000 65536"/>
              <a:gd name="T15" fmla="*/ 0 60000 65536"/>
              <a:gd name="T16" fmla="*/ 0 60000 65536"/>
              <a:gd name="T17" fmla="*/ 0 60000 65536"/>
              <a:gd name="T18" fmla="*/ 0 w 320"/>
              <a:gd name="T19" fmla="*/ 0 h 1440"/>
              <a:gd name="T20" fmla="*/ 320 w 320"/>
              <a:gd name="T21" fmla="*/ 1440 h 1440"/>
            </a:gdLst>
            <a:ahLst/>
            <a:cxnLst>
              <a:cxn ang="T12">
                <a:pos x="T0" y="T1"/>
              </a:cxn>
              <a:cxn ang="T13">
                <a:pos x="T2" y="T3"/>
              </a:cxn>
              <a:cxn ang="T14">
                <a:pos x="T4" y="T5"/>
              </a:cxn>
              <a:cxn ang="T15">
                <a:pos x="T6" y="T7"/>
              </a:cxn>
              <a:cxn ang="T16">
                <a:pos x="T8" y="T9"/>
              </a:cxn>
              <a:cxn ang="T17">
                <a:pos x="T10" y="T11"/>
              </a:cxn>
            </a:cxnLst>
            <a:rect l="T18" t="T19" r="T20" b="T21"/>
            <a:pathLst>
              <a:path w="320" h="1440">
                <a:moveTo>
                  <a:pt x="320" y="0"/>
                </a:moveTo>
                <a:cubicBezTo>
                  <a:pt x="232" y="72"/>
                  <a:pt x="144" y="144"/>
                  <a:pt x="128" y="240"/>
                </a:cubicBezTo>
                <a:cubicBezTo>
                  <a:pt x="112" y="336"/>
                  <a:pt x="240" y="480"/>
                  <a:pt x="224" y="576"/>
                </a:cubicBezTo>
                <a:cubicBezTo>
                  <a:pt x="208" y="672"/>
                  <a:pt x="64" y="736"/>
                  <a:pt x="32" y="816"/>
                </a:cubicBezTo>
                <a:cubicBezTo>
                  <a:pt x="0" y="896"/>
                  <a:pt x="32" y="952"/>
                  <a:pt x="32" y="1056"/>
                </a:cubicBezTo>
                <a:cubicBezTo>
                  <a:pt x="32" y="1160"/>
                  <a:pt x="32" y="1300"/>
                  <a:pt x="32" y="1440"/>
                </a:cubicBezTo>
              </a:path>
            </a:pathLst>
          </a:custGeom>
          <a:noFill/>
          <a:ln w="12700">
            <a:solidFill>
              <a:schemeClr val="tx1"/>
            </a:solidFill>
            <a:round/>
            <a:headEnd/>
            <a:tailEnd type="triangle" w="med" len="med"/>
          </a:ln>
        </p:spPr>
        <p:txBody>
          <a:bodyPr wrap="none" anchor="ctr"/>
          <a:lstStyle/>
          <a:p>
            <a:endParaRPr lang="en-US"/>
          </a:p>
        </p:txBody>
      </p:sp>
      <p:sp>
        <p:nvSpPr>
          <p:cNvPr id="17444" name="Freeform 54"/>
          <p:cNvSpPr>
            <a:spLocks/>
          </p:cNvSpPr>
          <p:nvPr/>
        </p:nvSpPr>
        <p:spPr bwMode="auto">
          <a:xfrm>
            <a:off x="8890000" y="4114800"/>
            <a:ext cx="406400" cy="1676400"/>
          </a:xfrm>
          <a:custGeom>
            <a:avLst/>
            <a:gdLst>
              <a:gd name="T0" fmla="*/ 2147483647 w 256"/>
              <a:gd name="T1" fmla="*/ 0 h 1056"/>
              <a:gd name="T2" fmla="*/ 2147483647 w 256"/>
              <a:gd name="T3" fmla="*/ 2147483647 h 1056"/>
              <a:gd name="T4" fmla="*/ 2147483647 w 256"/>
              <a:gd name="T5" fmla="*/ 2147483647 h 1056"/>
              <a:gd name="T6" fmla="*/ 2147483647 w 256"/>
              <a:gd name="T7" fmla="*/ 2147483647 h 1056"/>
              <a:gd name="T8" fmla="*/ 2147483647 w 256"/>
              <a:gd name="T9" fmla="*/ 2147483647 h 1056"/>
              <a:gd name="T10" fmla="*/ 0 60000 65536"/>
              <a:gd name="T11" fmla="*/ 0 60000 65536"/>
              <a:gd name="T12" fmla="*/ 0 60000 65536"/>
              <a:gd name="T13" fmla="*/ 0 60000 65536"/>
              <a:gd name="T14" fmla="*/ 0 60000 65536"/>
              <a:gd name="T15" fmla="*/ 0 w 256"/>
              <a:gd name="T16" fmla="*/ 0 h 1056"/>
              <a:gd name="T17" fmla="*/ 256 w 256"/>
              <a:gd name="T18" fmla="*/ 1056 h 1056"/>
            </a:gdLst>
            <a:ahLst/>
            <a:cxnLst>
              <a:cxn ang="T10">
                <a:pos x="T0" y="T1"/>
              </a:cxn>
              <a:cxn ang="T11">
                <a:pos x="T2" y="T3"/>
              </a:cxn>
              <a:cxn ang="T12">
                <a:pos x="T4" y="T5"/>
              </a:cxn>
              <a:cxn ang="T13">
                <a:pos x="T6" y="T7"/>
              </a:cxn>
              <a:cxn ang="T14">
                <a:pos x="T8" y="T9"/>
              </a:cxn>
            </a:cxnLst>
            <a:rect l="T15" t="T16" r="T17" b="T18"/>
            <a:pathLst>
              <a:path w="256" h="1056">
                <a:moveTo>
                  <a:pt x="256" y="0"/>
                </a:moveTo>
                <a:cubicBezTo>
                  <a:pt x="140" y="148"/>
                  <a:pt x="24" y="296"/>
                  <a:pt x="16" y="384"/>
                </a:cubicBezTo>
                <a:cubicBezTo>
                  <a:pt x="8" y="472"/>
                  <a:pt x="208" y="456"/>
                  <a:pt x="208" y="528"/>
                </a:cubicBezTo>
                <a:cubicBezTo>
                  <a:pt x="208" y="600"/>
                  <a:pt x="32" y="728"/>
                  <a:pt x="16" y="816"/>
                </a:cubicBezTo>
                <a:cubicBezTo>
                  <a:pt x="0" y="904"/>
                  <a:pt x="56" y="980"/>
                  <a:pt x="112" y="1056"/>
                </a:cubicBezTo>
              </a:path>
            </a:pathLst>
          </a:custGeom>
          <a:noFill/>
          <a:ln w="12700">
            <a:solidFill>
              <a:schemeClr val="tx1"/>
            </a:solidFill>
            <a:round/>
            <a:headEnd/>
            <a:tailEnd type="triangle" w="med" len="med"/>
          </a:ln>
        </p:spPr>
        <p:txBody>
          <a:bodyPr wrap="none" anchor="ctr"/>
          <a:lstStyle/>
          <a:p>
            <a:endParaRPr lang="en-US"/>
          </a:p>
        </p:txBody>
      </p:sp>
      <p:sp>
        <p:nvSpPr>
          <p:cNvPr id="17445" name="Freeform 55"/>
          <p:cNvSpPr>
            <a:spLocks/>
          </p:cNvSpPr>
          <p:nvPr/>
        </p:nvSpPr>
        <p:spPr bwMode="auto">
          <a:xfrm>
            <a:off x="10515600" y="3200400"/>
            <a:ext cx="457200" cy="2590800"/>
          </a:xfrm>
          <a:custGeom>
            <a:avLst/>
            <a:gdLst>
              <a:gd name="T0" fmla="*/ 2147483647 w 256"/>
              <a:gd name="T1" fmla="*/ 0 h 1056"/>
              <a:gd name="T2" fmla="*/ 2147483647 w 256"/>
              <a:gd name="T3" fmla="*/ 2147483647 h 1056"/>
              <a:gd name="T4" fmla="*/ 2147483647 w 256"/>
              <a:gd name="T5" fmla="*/ 2147483647 h 1056"/>
              <a:gd name="T6" fmla="*/ 2147483647 w 256"/>
              <a:gd name="T7" fmla="*/ 2147483647 h 1056"/>
              <a:gd name="T8" fmla="*/ 2147483647 w 256"/>
              <a:gd name="T9" fmla="*/ 2147483647 h 1056"/>
              <a:gd name="T10" fmla="*/ 0 60000 65536"/>
              <a:gd name="T11" fmla="*/ 0 60000 65536"/>
              <a:gd name="T12" fmla="*/ 0 60000 65536"/>
              <a:gd name="T13" fmla="*/ 0 60000 65536"/>
              <a:gd name="T14" fmla="*/ 0 60000 65536"/>
              <a:gd name="T15" fmla="*/ 0 w 256"/>
              <a:gd name="T16" fmla="*/ 0 h 1056"/>
              <a:gd name="T17" fmla="*/ 256 w 256"/>
              <a:gd name="T18" fmla="*/ 1056 h 1056"/>
            </a:gdLst>
            <a:ahLst/>
            <a:cxnLst>
              <a:cxn ang="T10">
                <a:pos x="T0" y="T1"/>
              </a:cxn>
              <a:cxn ang="T11">
                <a:pos x="T2" y="T3"/>
              </a:cxn>
              <a:cxn ang="T12">
                <a:pos x="T4" y="T5"/>
              </a:cxn>
              <a:cxn ang="T13">
                <a:pos x="T6" y="T7"/>
              </a:cxn>
              <a:cxn ang="T14">
                <a:pos x="T8" y="T9"/>
              </a:cxn>
            </a:cxnLst>
            <a:rect l="T15" t="T16" r="T17" b="T18"/>
            <a:pathLst>
              <a:path w="256" h="1056">
                <a:moveTo>
                  <a:pt x="256" y="0"/>
                </a:moveTo>
                <a:cubicBezTo>
                  <a:pt x="140" y="148"/>
                  <a:pt x="24" y="296"/>
                  <a:pt x="16" y="384"/>
                </a:cubicBezTo>
                <a:cubicBezTo>
                  <a:pt x="8" y="472"/>
                  <a:pt x="208" y="456"/>
                  <a:pt x="208" y="528"/>
                </a:cubicBezTo>
                <a:cubicBezTo>
                  <a:pt x="208" y="600"/>
                  <a:pt x="32" y="728"/>
                  <a:pt x="16" y="816"/>
                </a:cubicBezTo>
                <a:cubicBezTo>
                  <a:pt x="0" y="904"/>
                  <a:pt x="56" y="980"/>
                  <a:pt x="112" y="1056"/>
                </a:cubicBezTo>
              </a:path>
            </a:pathLst>
          </a:custGeom>
          <a:noFill/>
          <a:ln w="12700">
            <a:solidFill>
              <a:schemeClr val="tx1"/>
            </a:solidFill>
            <a:round/>
            <a:headEnd/>
            <a:tailEnd type="triangle" w="med" len="med"/>
          </a:ln>
        </p:spPr>
        <p:txBody>
          <a:bodyPr wrap="none" anchor="ctr"/>
          <a:lstStyle/>
          <a:p>
            <a:endParaRPr lang="en-US"/>
          </a:p>
        </p:txBody>
      </p:sp>
      <p:sp>
        <p:nvSpPr>
          <p:cNvPr id="17446" name="Freeform 56"/>
          <p:cNvSpPr>
            <a:spLocks/>
          </p:cNvSpPr>
          <p:nvPr/>
        </p:nvSpPr>
        <p:spPr bwMode="auto">
          <a:xfrm>
            <a:off x="9944100" y="3200400"/>
            <a:ext cx="508000" cy="2590800"/>
          </a:xfrm>
          <a:custGeom>
            <a:avLst/>
            <a:gdLst>
              <a:gd name="T0" fmla="*/ 2147483647 w 320"/>
              <a:gd name="T1" fmla="*/ 0 h 1632"/>
              <a:gd name="T2" fmla="*/ 2147483647 w 320"/>
              <a:gd name="T3" fmla="*/ 2147483647 h 1632"/>
              <a:gd name="T4" fmla="*/ 2147483647 w 320"/>
              <a:gd name="T5" fmla="*/ 2147483647 h 1632"/>
              <a:gd name="T6" fmla="*/ 2147483647 w 320"/>
              <a:gd name="T7" fmla="*/ 2147483647 h 1632"/>
              <a:gd name="T8" fmla="*/ 2147483647 w 320"/>
              <a:gd name="T9" fmla="*/ 2147483647 h 1632"/>
              <a:gd name="T10" fmla="*/ 2147483647 w 320"/>
              <a:gd name="T11" fmla="*/ 2147483647 h 1632"/>
              <a:gd name="T12" fmla="*/ 0 60000 65536"/>
              <a:gd name="T13" fmla="*/ 0 60000 65536"/>
              <a:gd name="T14" fmla="*/ 0 60000 65536"/>
              <a:gd name="T15" fmla="*/ 0 60000 65536"/>
              <a:gd name="T16" fmla="*/ 0 60000 65536"/>
              <a:gd name="T17" fmla="*/ 0 60000 65536"/>
              <a:gd name="T18" fmla="*/ 0 w 320"/>
              <a:gd name="T19" fmla="*/ 0 h 1632"/>
              <a:gd name="T20" fmla="*/ 320 w 320"/>
              <a:gd name="T21" fmla="*/ 1632 h 1632"/>
            </a:gdLst>
            <a:ahLst/>
            <a:cxnLst>
              <a:cxn ang="T12">
                <a:pos x="T0" y="T1"/>
              </a:cxn>
              <a:cxn ang="T13">
                <a:pos x="T2" y="T3"/>
              </a:cxn>
              <a:cxn ang="T14">
                <a:pos x="T4" y="T5"/>
              </a:cxn>
              <a:cxn ang="T15">
                <a:pos x="T6" y="T7"/>
              </a:cxn>
              <a:cxn ang="T16">
                <a:pos x="T8" y="T9"/>
              </a:cxn>
              <a:cxn ang="T17">
                <a:pos x="T10" y="T11"/>
              </a:cxn>
            </a:cxnLst>
            <a:rect l="T18" t="T19" r="T20" b="T21"/>
            <a:pathLst>
              <a:path w="320" h="1632">
                <a:moveTo>
                  <a:pt x="216" y="0"/>
                </a:moveTo>
                <a:cubicBezTo>
                  <a:pt x="268" y="108"/>
                  <a:pt x="320" y="216"/>
                  <a:pt x="312" y="336"/>
                </a:cubicBezTo>
                <a:cubicBezTo>
                  <a:pt x="304" y="456"/>
                  <a:pt x="192" y="576"/>
                  <a:pt x="168" y="720"/>
                </a:cubicBezTo>
                <a:cubicBezTo>
                  <a:pt x="144" y="864"/>
                  <a:pt x="192" y="1104"/>
                  <a:pt x="168" y="1200"/>
                </a:cubicBezTo>
                <a:cubicBezTo>
                  <a:pt x="144" y="1296"/>
                  <a:pt x="48" y="1224"/>
                  <a:pt x="24" y="1296"/>
                </a:cubicBezTo>
                <a:cubicBezTo>
                  <a:pt x="0" y="1368"/>
                  <a:pt x="12" y="1500"/>
                  <a:pt x="24" y="1632"/>
                </a:cubicBezTo>
              </a:path>
            </a:pathLst>
          </a:custGeom>
          <a:noFill/>
          <a:ln w="12700">
            <a:solidFill>
              <a:schemeClr val="tx1"/>
            </a:solidFill>
            <a:round/>
            <a:headEnd/>
            <a:tailEnd type="triangle" w="med" len="med"/>
          </a:ln>
        </p:spPr>
        <p:txBody>
          <a:bodyPr wrap="none" anchor="ctr"/>
          <a:lstStyle/>
          <a:p>
            <a:endParaRPr lang="en-US"/>
          </a:p>
        </p:txBody>
      </p:sp>
      <p:cxnSp>
        <p:nvCxnSpPr>
          <p:cNvPr id="17447" name="AutoShape 57"/>
          <p:cNvCxnSpPr>
            <a:cxnSpLocks noChangeShapeType="1"/>
            <a:stCxn id="17422" idx="3"/>
            <a:endCxn id="17448" idx="0"/>
          </p:cNvCxnSpPr>
          <p:nvPr/>
        </p:nvCxnSpPr>
        <p:spPr bwMode="auto">
          <a:xfrm>
            <a:off x="8953500" y="2743200"/>
            <a:ext cx="304800" cy="152400"/>
          </a:xfrm>
          <a:prstGeom prst="straightConnector1">
            <a:avLst/>
          </a:prstGeom>
          <a:noFill/>
          <a:ln w="9525">
            <a:solidFill>
              <a:schemeClr val="tx1"/>
            </a:solidFill>
            <a:round/>
            <a:headEnd/>
            <a:tailEnd type="triangle" w="med" len="med"/>
          </a:ln>
        </p:spPr>
      </p:cxnSp>
      <p:sp>
        <p:nvSpPr>
          <p:cNvPr id="17448" name="AutoShape 58"/>
          <p:cNvSpPr>
            <a:spLocks noChangeArrowheads="1"/>
          </p:cNvSpPr>
          <p:nvPr/>
        </p:nvSpPr>
        <p:spPr bwMode="auto">
          <a:xfrm>
            <a:off x="9067800"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085499" name="Rectangle 59"/>
          <p:cNvSpPr>
            <a:spLocks noChangeArrowheads="1"/>
          </p:cNvSpPr>
          <p:nvPr/>
        </p:nvSpPr>
        <p:spPr bwMode="auto">
          <a:xfrm>
            <a:off x="8077200"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-1</a:t>
            </a:r>
          </a:p>
        </p:txBody>
      </p:sp>
      <p:sp>
        <p:nvSpPr>
          <p:cNvPr id="1085500" name="Rectangle 60"/>
          <p:cNvSpPr>
            <a:spLocks noChangeArrowheads="1"/>
          </p:cNvSpPr>
          <p:nvPr/>
        </p:nvSpPr>
        <p:spPr bwMode="auto">
          <a:xfrm>
            <a:off x="8763000"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-2</a:t>
            </a:r>
          </a:p>
        </p:txBody>
      </p:sp>
      <p:sp>
        <p:nvSpPr>
          <p:cNvPr id="1085501" name="Rectangle 61"/>
          <p:cNvSpPr>
            <a:spLocks noChangeArrowheads="1"/>
          </p:cNvSpPr>
          <p:nvPr/>
        </p:nvSpPr>
        <p:spPr bwMode="auto">
          <a:xfrm>
            <a:off x="9753600"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4</a:t>
            </a:r>
          </a:p>
        </p:txBody>
      </p:sp>
      <p:sp>
        <p:nvSpPr>
          <p:cNvPr id="1085502" name="Rectangle 62"/>
          <p:cNvSpPr>
            <a:spLocks noChangeArrowheads="1"/>
          </p:cNvSpPr>
          <p:nvPr/>
        </p:nvSpPr>
        <p:spPr bwMode="auto">
          <a:xfrm>
            <a:off x="10439400"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9</a:t>
            </a:r>
          </a:p>
        </p:txBody>
      </p:sp>
      <p:sp>
        <p:nvSpPr>
          <p:cNvPr id="1085505" name="AutoShape 65"/>
          <p:cNvSpPr>
            <a:spLocks noChangeArrowheads="1"/>
          </p:cNvSpPr>
          <p:nvPr/>
        </p:nvSpPr>
        <p:spPr bwMode="auto">
          <a:xfrm>
            <a:off x="9296400" y="1524000"/>
            <a:ext cx="381000" cy="304800"/>
          </a:xfrm>
          <a:prstGeom prst="triangle">
            <a:avLst>
              <a:gd name="adj" fmla="val 50000"/>
            </a:avLst>
          </a:prstGeom>
          <a:solidFill>
            <a:srgbClr val="0099FF"/>
          </a:solidFill>
          <a:ln w="9525">
            <a:solidFill>
              <a:schemeClr val="tx1"/>
            </a:solidFill>
            <a:miter lim="800000"/>
            <a:headEnd/>
            <a:tailEnd/>
          </a:ln>
        </p:spPr>
        <p:txBody>
          <a:bodyPr wrap="none" tIns="182880" anchor="b" anchorCtr="0"/>
          <a:lstStyle/>
          <a:p>
            <a:pPr algn="ctr"/>
            <a:r>
              <a:rPr lang="en-US" dirty="0">
                <a:latin typeface="Calibri" pitchFamily="34" charset="0"/>
              </a:rPr>
              <a:t>4</a:t>
            </a:r>
          </a:p>
        </p:txBody>
      </p:sp>
      <p:sp>
        <p:nvSpPr>
          <p:cNvPr id="1085507" name="Text Box 67"/>
          <p:cNvSpPr txBox="1">
            <a:spLocks noChangeArrowheads="1"/>
          </p:cNvSpPr>
          <p:nvPr/>
        </p:nvSpPr>
        <p:spPr bwMode="auto">
          <a:xfrm>
            <a:off x="11223625" y="1919288"/>
            <a:ext cx="663575" cy="366712"/>
          </a:xfrm>
          <a:prstGeom prst="rect">
            <a:avLst/>
          </a:prstGeom>
          <a:noFill/>
          <a:ln w="12700">
            <a:noFill/>
            <a:miter lim="800000"/>
            <a:headEnd/>
            <a:tailEnd/>
          </a:ln>
        </p:spPr>
        <p:txBody>
          <a:bodyPr anchor="ctr">
            <a:spAutoFit/>
          </a:bodyPr>
          <a:lstStyle/>
          <a:p>
            <a:pPr algn="ctr">
              <a:spcBef>
                <a:spcPct val="50000"/>
              </a:spcBef>
            </a:pPr>
            <a:r>
              <a:rPr lang="en-US" b="1" dirty="0">
                <a:latin typeface="Calibri" pitchFamily="34" charset="0"/>
              </a:rPr>
              <a:t>min</a:t>
            </a:r>
          </a:p>
        </p:txBody>
      </p:sp>
      <p:sp>
        <p:nvSpPr>
          <p:cNvPr id="1085508" name="Text Box 68"/>
          <p:cNvSpPr txBox="1">
            <a:spLocks noChangeArrowheads="1"/>
          </p:cNvSpPr>
          <p:nvPr/>
        </p:nvSpPr>
        <p:spPr bwMode="auto">
          <a:xfrm>
            <a:off x="11223625" y="1462088"/>
            <a:ext cx="663575" cy="366712"/>
          </a:xfrm>
          <a:prstGeom prst="rect">
            <a:avLst/>
          </a:prstGeom>
          <a:noFill/>
          <a:ln w="12700">
            <a:noFill/>
            <a:miter lim="800000"/>
            <a:headEnd/>
            <a:tailEnd/>
          </a:ln>
        </p:spPr>
        <p:txBody>
          <a:bodyPr anchor="ctr">
            <a:spAutoFit/>
          </a:bodyPr>
          <a:lstStyle/>
          <a:p>
            <a:pPr algn="ctr">
              <a:spcBef>
                <a:spcPct val="50000"/>
              </a:spcBef>
            </a:pPr>
            <a:r>
              <a:rPr lang="en-US" b="1" dirty="0">
                <a:latin typeface="Calibri" pitchFamily="34" charset="0"/>
              </a:rPr>
              <a:t>max</a:t>
            </a:r>
          </a:p>
        </p:txBody>
      </p:sp>
      <p:sp>
        <p:nvSpPr>
          <p:cNvPr id="1085509" name="AutoShape 69"/>
          <p:cNvSpPr>
            <a:spLocks noChangeArrowheads="1"/>
          </p:cNvSpPr>
          <p:nvPr/>
        </p:nvSpPr>
        <p:spPr bwMode="auto">
          <a:xfrm rot="10800000">
            <a:off x="8458200" y="1981200"/>
            <a:ext cx="381000" cy="304800"/>
          </a:xfrm>
          <a:prstGeom prst="triangle">
            <a:avLst>
              <a:gd name="adj" fmla="val 50000"/>
            </a:avLst>
          </a:prstGeom>
          <a:solidFill>
            <a:srgbClr val="FF7575"/>
          </a:solidFill>
          <a:ln w="9525">
            <a:solidFill>
              <a:schemeClr val="tx1"/>
            </a:solidFill>
            <a:miter lim="800000"/>
            <a:headEnd/>
            <a:tailEnd/>
          </a:ln>
        </p:spPr>
        <p:txBody>
          <a:bodyPr rot="10800000" wrap="none" tIns="91440" anchor="ctr" anchorCtr="1"/>
          <a:lstStyle/>
          <a:p>
            <a:pPr algn="ctr"/>
            <a:r>
              <a:rPr lang="en-US" dirty="0">
                <a:latin typeface="Calibri" pitchFamily="34" charset="0"/>
              </a:rPr>
              <a:t>-2</a:t>
            </a:r>
          </a:p>
        </p:txBody>
      </p:sp>
      <p:sp>
        <p:nvSpPr>
          <p:cNvPr id="1085510" name="AutoShape 70"/>
          <p:cNvSpPr>
            <a:spLocks noChangeArrowheads="1"/>
          </p:cNvSpPr>
          <p:nvPr/>
        </p:nvSpPr>
        <p:spPr bwMode="auto">
          <a:xfrm rot="10800000">
            <a:off x="10134600" y="1981200"/>
            <a:ext cx="381000" cy="304800"/>
          </a:xfrm>
          <a:prstGeom prst="triangle">
            <a:avLst>
              <a:gd name="adj" fmla="val 50000"/>
            </a:avLst>
          </a:prstGeom>
          <a:solidFill>
            <a:srgbClr val="FF7575"/>
          </a:solidFill>
          <a:ln w="9525">
            <a:solidFill>
              <a:schemeClr val="tx1"/>
            </a:solidFill>
            <a:miter lim="800000"/>
            <a:headEnd/>
            <a:tailEnd/>
          </a:ln>
        </p:spPr>
        <p:txBody>
          <a:bodyPr rot="10800000" wrap="none" tIns="91440" anchor="ctr" anchorCtr="1"/>
          <a:lstStyle/>
          <a:p>
            <a:pPr algn="ctr"/>
            <a:r>
              <a:rPr lang="en-US" dirty="0">
                <a:latin typeface="Calibri" pitchFamily="34" charset="0"/>
              </a:rPr>
              <a:t>4</a:t>
            </a:r>
          </a:p>
        </p:txBody>
      </p:sp>
      <p:sp>
        <p:nvSpPr>
          <p:cNvPr id="2" name="Cloud 1"/>
          <p:cNvSpPr/>
          <p:nvPr/>
        </p:nvSpPr>
        <p:spPr>
          <a:xfrm rot="505837">
            <a:off x="7504576" y="2743200"/>
            <a:ext cx="4191000" cy="3962400"/>
          </a:xfrm>
          <a:prstGeom prst="cloud">
            <a:avLst/>
          </a:prstGeom>
          <a:gradFill>
            <a:gsLst>
              <a:gs pos="0">
                <a:schemeClr val="accent1">
                  <a:shade val="51000"/>
                  <a:satMod val="130000"/>
                  <a:alpha val="30000"/>
                </a:schemeClr>
              </a:gs>
              <a:gs pos="80000">
                <a:schemeClr val="accent1">
                  <a:shade val="93000"/>
                  <a:satMod val="130000"/>
                </a:schemeClr>
              </a:gs>
              <a:gs pos="100000">
                <a:schemeClr val="accent1">
                  <a:shade val="94000"/>
                  <a:satMod val="135000"/>
                </a:schemeClr>
              </a:gs>
            </a:gsLst>
            <a:lin ang="54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25C1D0FD-3556-7844-A7DD-44B8259F6794}"/>
              </a:ext>
            </a:extLst>
          </p:cNvPr>
          <p:cNvSpPr>
            <a:spLocks noGrp="1"/>
          </p:cNvSpPr>
          <p:nvPr>
            <p:ph type="sldNum" sz="quarter" idx="12"/>
          </p:nvPr>
        </p:nvSpPr>
        <p:spPr/>
        <p:txBody>
          <a:bodyPr/>
          <a:lstStyle/>
          <a:p>
            <a:pPr>
              <a:defRPr/>
            </a:pPr>
            <a:fld id="{8E81798C-0F99-461B-869F-8FC2E08F7ABC}" type="slidenum">
              <a:rPr lang="en-US" smtClean="0"/>
              <a:pPr>
                <a:defRPr/>
              </a:pPr>
              <a:t>29</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1">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1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08549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08550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08550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108550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8550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855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108550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411">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41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411">
                                            <p:txEl>
                                              <p:pRg st="10" end="1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411">
                                            <p:txEl>
                                              <p:pRg st="11" end="1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411">
                                            <p:txEl>
                                              <p:pRg st="12" end="1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741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99" grpId="0" animBg="1" autoUpdateAnimBg="0"/>
      <p:bldP spid="1085500" grpId="0" animBg="1" autoUpdateAnimBg="0"/>
      <p:bldP spid="1085501" grpId="0" animBg="1" autoUpdateAnimBg="0"/>
      <p:bldP spid="1085502" grpId="0" animBg="1" autoUpdateAnimBg="0"/>
      <p:bldP spid="1085505" grpId="0" animBg="1" autoUpdateAnimBg="0"/>
      <p:bldP spid="1085509" grpId="0" animBg="1"/>
      <p:bldP spid="1085510" grpId="0" animBg="1"/>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72B2758E-B210-4E19-BDCE-ED4FEFD72F99}"/>
              </a:ext>
            </a:extLst>
          </p:cNvPr>
          <p:cNvSpPr>
            <a:spLocks noGrp="1"/>
          </p:cNvSpPr>
          <p:nvPr>
            <p:ph type="title"/>
          </p:nvPr>
        </p:nvSpPr>
        <p:spPr/>
        <p:txBody>
          <a:bodyPr/>
          <a:lstStyle/>
          <a:p>
            <a:r>
              <a:rPr lang="en-US" dirty="0">
                <a:latin typeface="Palatino" pitchFamily="2" charset="77"/>
                <a:ea typeface="Palatino" pitchFamily="2" charset="77"/>
                <a:cs typeface="Calibri"/>
              </a:rPr>
              <a:t>State-of-the-Art Game Programs</a:t>
            </a:r>
            <a:br>
              <a:rPr lang="en-US" dirty="0"/>
            </a:br>
            <a:r>
              <a:rPr lang="en-US" sz="2800" dirty="0"/>
              <a:t>Checkers, Chess, Go &amp; PC-Man</a:t>
            </a:r>
            <a:endParaRPr lang="ar-SA" dirty="0"/>
          </a:p>
        </p:txBody>
      </p:sp>
      <p:pic>
        <p:nvPicPr>
          <p:cNvPr id="4100" name="Picture 4" descr="How the game Go is played - The Verge">
            <a:extLst>
              <a:ext uri="{FF2B5EF4-FFF2-40B4-BE49-F238E27FC236}">
                <a16:creationId xmlns:a16="http://schemas.microsoft.com/office/drawing/2014/main" id="{F68226AC-CD8B-4297-B4E1-7D5193E19B5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255689" y="1311442"/>
            <a:ext cx="3475790" cy="2606843"/>
          </a:xfrm>
          <a:prstGeom prst="rect">
            <a:avLst/>
          </a:prstGeom>
          <a:noFill/>
          <a:extLst>
            <a:ext uri="{909E8E84-426E-40DD-AFC4-6F175D3DCCD1}">
              <a14:hiddenFill xmlns:a14="http://schemas.microsoft.com/office/drawing/2010/main">
                <a:solidFill>
                  <a:srgbClr val="FFFFFF"/>
                </a:solidFill>
              </a14:hiddenFill>
            </a:ext>
          </a:extLst>
        </p:spPr>
      </p:pic>
      <p:sp>
        <p:nvSpPr>
          <p:cNvPr id="4" name="عنصر نائب لرقم الشريحة 3">
            <a:extLst>
              <a:ext uri="{FF2B5EF4-FFF2-40B4-BE49-F238E27FC236}">
                <a16:creationId xmlns:a16="http://schemas.microsoft.com/office/drawing/2014/main" id="{E4EA4937-D836-4899-9DD8-258890A2687A}"/>
              </a:ext>
            </a:extLst>
          </p:cNvPr>
          <p:cNvSpPr>
            <a:spLocks noGrp="1"/>
          </p:cNvSpPr>
          <p:nvPr>
            <p:ph type="sldNum" sz="quarter" idx="12"/>
          </p:nvPr>
        </p:nvSpPr>
        <p:spPr/>
        <p:txBody>
          <a:bodyPr/>
          <a:lstStyle/>
          <a:p>
            <a:pPr>
              <a:defRPr/>
            </a:pPr>
            <a:fld id="{8E81798C-0F99-461B-869F-8FC2E08F7ABC}" type="slidenum">
              <a:rPr lang="en-US" smtClean="0"/>
              <a:pPr>
                <a:defRPr/>
              </a:pPr>
              <a:t>3</a:t>
            </a:fld>
            <a:endParaRPr lang="en-US" dirty="0"/>
          </a:p>
        </p:txBody>
      </p:sp>
      <p:pic>
        <p:nvPicPr>
          <p:cNvPr id="5" name="Picture 2" descr="Draughts - Wikipedia">
            <a:extLst>
              <a:ext uri="{FF2B5EF4-FFF2-40B4-BE49-F238E27FC236}">
                <a16:creationId xmlns:a16="http://schemas.microsoft.com/office/drawing/2014/main" id="{BEA641C3-C27E-4F56-8677-06005E00AC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311442"/>
            <a:ext cx="3526612" cy="259080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Common Chess Openings You Should Learn">
            <a:extLst>
              <a:ext uri="{FF2B5EF4-FFF2-40B4-BE49-F238E27FC236}">
                <a16:creationId xmlns:a16="http://schemas.microsoft.com/office/drawing/2014/main" id="{453F6F80-5627-43CA-9FD8-02CC143091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6009" y="1311442"/>
            <a:ext cx="2833885" cy="283388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DF44428-CDAA-194A-9775-942A966B68B6}"/>
              </a:ext>
            </a:extLst>
          </p:cNvPr>
          <p:cNvPicPr>
            <a:picLocks noChangeAspect="1"/>
          </p:cNvPicPr>
          <p:nvPr/>
        </p:nvPicPr>
        <p:blipFill>
          <a:blip r:embed="rId5"/>
          <a:stretch>
            <a:fillRect/>
          </a:stretch>
        </p:blipFill>
        <p:spPr>
          <a:xfrm>
            <a:off x="6553200" y="4222890"/>
            <a:ext cx="4649409" cy="2558910"/>
          </a:xfrm>
          <a:prstGeom prst="rect">
            <a:avLst/>
          </a:prstGeom>
        </p:spPr>
      </p:pic>
      <p:pic>
        <p:nvPicPr>
          <p:cNvPr id="8" name="Picture 7">
            <a:extLst>
              <a:ext uri="{FF2B5EF4-FFF2-40B4-BE49-F238E27FC236}">
                <a16:creationId xmlns:a16="http://schemas.microsoft.com/office/drawing/2014/main" id="{74824099-ECD7-8844-B374-966008F6BF65}"/>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968152" y="4375066"/>
            <a:ext cx="4465515" cy="2187990"/>
          </a:xfrm>
          <a:prstGeom prst="rect">
            <a:avLst/>
          </a:prstGeom>
          <a:noFill/>
          <a:ln>
            <a:solidFill>
              <a:srgbClr val="0070C0"/>
            </a:solidFill>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4520984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67500" y="1404536"/>
            <a:ext cx="4610100" cy="2267569"/>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7000" y="3886200"/>
            <a:ext cx="4686300" cy="215879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Depth Matters</a:t>
            </a:r>
          </a:p>
        </p:txBody>
      </p:sp>
      <p:sp>
        <p:nvSpPr>
          <p:cNvPr id="3" name="Content Placeholder 2"/>
          <p:cNvSpPr>
            <a:spLocks noGrp="1"/>
          </p:cNvSpPr>
          <p:nvPr>
            <p:ph idx="1"/>
          </p:nvPr>
        </p:nvSpPr>
        <p:spPr>
          <a:xfrm>
            <a:off x="406400" y="1397001"/>
            <a:ext cx="5461000" cy="4729164"/>
          </a:xfrm>
        </p:spPr>
        <p:txBody>
          <a:bodyPr/>
          <a:lstStyle/>
          <a:p>
            <a:r>
              <a:rPr lang="en-US" sz="2800" dirty="0"/>
              <a:t>Evaluation functions are always imperfect</a:t>
            </a:r>
          </a:p>
          <a:p>
            <a:r>
              <a:rPr lang="en-US" sz="2800" dirty="0"/>
              <a:t>Deeper search =&gt; better play (usually)</a:t>
            </a:r>
          </a:p>
          <a:p>
            <a:r>
              <a:rPr lang="en-US" sz="2800" dirty="0"/>
              <a:t>Or, deeper search gives same quality of play with a less accurate evaluation function</a:t>
            </a:r>
          </a:p>
          <a:p>
            <a:r>
              <a:rPr lang="en-US" sz="2800" dirty="0"/>
              <a:t>An important example of the tradeoff between complexity of features and complexity of computation</a:t>
            </a:r>
          </a:p>
        </p:txBody>
      </p:sp>
      <p:sp>
        <p:nvSpPr>
          <p:cNvPr id="7" name="Text Box 76"/>
          <p:cNvSpPr txBox="1">
            <a:spLocks noChangeArrowheads="1"/>
          </p:cNvSpPr>
          <p:nvPr/>
        </p:nvSpPr>
        <p:spPr bwMode="auto">
          <a:xfrm>
            <a:off x="8382000" y="6488112"/>
            <a:ext cx="3810000" cy="369888"/>
          </a:xfrm>
          <a:prstGeom prst="rect">
            <a:avLst/>
          </a:prstGeom>
          <a:noFill/>
          <a:ln w="9525">
            <a:noFill/>
            <a:miter lim="800000"/>
            <a:headEnd/>
            <a:tailEnd/>
          </a:ln>
        </p:spPr>
        <p:txBody>
          <a:bodyPr wrap="square">
            <a:spAutoFit/>
          </a:bodyPr>
          <a:lstStyle/>
          <a:p>
            <a:pPr algn="r">
              <a:spcBef>
                <a:spcPct val="50000"/>
              </a:spcBef>
            </a:pPr>
            <a:r>
              <a:rPr lang="en-US" dirty="0">
                <a:solidFill>
                  <a:srgbClr val="CC0000"/>
                </a:solidFill>
                <a:latin typeface="Calibri" pitchFamily="34" charset="0"/>
              </a:rPr>
              <a:t>[Demo: depth limited (L6D4, L6D5)]</a:t>
            </a:r>
          </a:p>
        </p:txBody>
      </p:sp>
      <p:sp>
        <p:nvSpPr>
          <p:cNvPr id="4" name="Slide Number Placeholder 3">
            <a:extLst>
              <a:ext uri="{FF2B5EF4-FFF2-40B4-BE49-F238E27FC236}">
                <a16:creationId xmlns:a16="http://schemas.microsoft.com/office/drawing/2014/main" id="{33FBD3BD-6230-354E-BB5B-7BC984123489}"/>
              </a:ext>
            </a:extLst>
          </p:cNvPr>
          <p:cNvSpPr>
            <a:spLocks noGrp="1"/>
          </p:cNvSpPr>
          <p:nvPr>
            <p:ph type="sldNum" sz="quarter" idx="12"/>
          </p:nvPr>
        </p:nvSpPr>
        <p:spPr/>
        <p:txBody>
          <a:bodyPr/>
          <a:lstStyle/>
          <a:p>
            <a:pPr>
              <a:defRPr/>
            </a:pPr>
            <a:fld id="{8E81798C-0F99-461B-869F-8FC2E08F7ABC}" type="slidenum">
              <a:rPr lang="en-US" smtClean="0"/>
              <a:pPr>
                <a:defRPr/>
              </a:pPr>
              <a:t>30</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Pacman with Depth-</a:t>
            </a:r>
            <a:r>
              <a:rPr lang="en-US" dirty="0">
                <a:solidFill>
                  <a:srgbClr val="C00000"/>
                </a:solidFill>
              </a:rPr>
              <a:t>k</a:t>
            </a:r>
            <a:r>
              <a:rPr lang="en-US" dirty="0"/>
              <a:t> Lookahead</a:t>
            </a:r>
          </a:p>
        </p:txBody>
      </p:sp>
      <p:sp>
        <p:nvSpPr>
          <p:cNvPr id="4" name="Slide Number Placeholder 3">
            <a:extLst>
              <a:ext uri="{FF2B5EF4-FFF2-40B4-BE49-F238E27FC236}">
                <a16:creationId xmlns:a16="http://schemas.microsoft.com/office/drawing/2014/main" id="{BC995381-F06F-BE4A-96E6-1CA3399B4F99}"/>
              </a:ext>
            </a:extLst>
          </p:cNvPr>
          <p:cNvSpPr>
            <a:spLocks noGrp="1"/>
          </p:cNvSpPr>
          <p:nvPr>
            <p:ph type="sldNum" sz="quarter" idx="12"/>
          </p:nvPr>
        </p:nvSpPr>
        <p:spPr/>
        <p:txBody>
          <a:bodyPr/>
          <a:lstStyle/>
          <a:p>
            <a:pPr>
              <a:defRPr/>
            </a:pPr>
            <a:fld id="{8E81798C-0F99-461B-869F-8FC2E08F7ABC}" type="slidenum">
              <a:rPr lang="en-US" smtClean="0"/>
              <a:pPr>
                <a:defRPr/>
              </a:pPr>
              <a:t>31</a:t>
            </a:fld>
            <a:endParaRPr lang="en-US" dirty="0"/>
          </a:p>
        </p:txBody>
      </p:sp>
      <p:pic>
        <p:nvPicPr>
          <p:cNvPr id="13" name="Picture 12">
            <a:extLst>
              <a:ext uri="{FF2B5EF4-FFF2-40B4-BE49-F238E27FC236}">
                <a16:creationId xmlns:a16="http://schemas.microsoft.com/office/drawing/2014/main" id="{0E10C0FD-5CF6-D64F-BA1F-C5EE0EDD9CA0}"/>
              </a:ext>
            </a:extLst>
          </p:cNvPr>
          <p:cNvPicPr>
            <a:picLocks noChangeAspect="1"/>
          </p:cNvPicPr>
          <p:nvPr/>
        </p:nvPicPr>
        <p:blipFill>
          <a:blip r:embed="rId3"/>
          <a:stretch>
            <a:fillRect/>
          </a:stretch>
        </p:blipFill>
        <p:spPr>
          <a:xfrm>
            <a:off x="6470403" y="1529335"/>
            <a:ext cx="5334000" cy="4483100"/>
          </a:xfrm>
          <a:prstGeom prst="rect">
            <a:avLst/>
          </a:prstGeom>
        </p:spPr>
      </p:pic>
      <p:pic>
        <p:nvPicPr>
          <p:cNvPr id="14" name="Picture 13">
            <a:extLst>
              <a:ext uri="{FF2B5EF4-FFF2-40B4-BE49-F238E27FC236}">
                <a16:creationId xmlns:a16="http://schemas.microsoft.com/office/drawing/2014/main" id="{8FDFE9F5-2AD1-384B-AAC3-C61EFA92BED2}"/>
              </a:ext>
            </a:extLst>
          </p:cNvPr>
          <p:cNvPicPr>
            <a:picLocks noChangeAspect="1"/>
          </p:cNvPicPr>
          <p:nvPr/>
        </p:nvPicPr>
        <p:blipFill>
          <a:blip r:embed="rId4"/>
          <a:stretch>
            <a:fillRect/>
          </a:stretch>
        </p:blipFill>
        <p:spPr>
          <a:xfrm>
            <a:off x="685800" y="1529335"/>
            <a:ext cx="5257800" cy="4495800"/>
          </a:xfrm>
          <a:prstGeom prst="rect">
            <a:avLst/>
          </a:prstGeom>
        </p:spPr>
      </p:pic>
    </p:spTree>
    <p:extLst>
      <p:ext uri="{BB962C8B-B14F-4D97-AF65-F5344CB8AC3E}">
        <p14:creationId xmlns:p14="http://schemas.microsoft.com/office/powerpoint/2010/main" val="13813425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743200" y="1314643"/>
            <a:ext cx="6729412" cy="5035161"/>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Evaluation Functions</a:t>
            </a:r>
          </a:p>
        </p:txBody>
      </p:sp>
      <p:sp>
        <p:nvSpPr>
          <p:cNvPr id="3" name="Slide Number Placeholder 2">
            <a:extLst>
              <a:ext uri="{FF2B5EF4-FFF2-40B4-BE49-F238E27FC236}">
                <a16:creationId xmlns:a16="http://schemas.microsoft.com/office/drawing/2014/main" id="{5DD656DD-B8E9-A54A-8AF0-1737295EAAC4}"/>
              </a:ext>
            </a:extLst>
          </p:cNvPr>
          <p:cNvSpPr>
            <a:spLocks noGrp="1"/>
          </p:cNvSpPr>
          <p:nvPr>
            <p:ph type="sldNum" sz="quarter" idx="12"/>
          </p:nvPr>
        </p:nvSpPr>
        <p:spPr/>
        <p:txBody>
          <a:bodyPr/>
          <a:lstStyle/>
          <a:p>
            <a:pPr>
              <a:defRPr/>
            </a:pPr>
            <a:fld id="{8E81798C-0F99-461B-869F-8FC2E08F7ABC}" type="slidenum">
              <a:rPr lang="en-US" smtClean="0"/>
              <a:pPr>
                <a:defRPr/>
              </a:pPr>
              <a:t>32</a:t>
            </a:fld>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t>Evaluation Functions</a:t>
            </a:r>
          </a:p>
        </p:txBody>
      </p:sp>
      <p:sp>
        <p:nvSpPr>
          <p:cNvPr id="19459" name="Rectangle 3"/>
          <p:cNvSpPr>
            <a:spLocks noGrp="1" noChangeArrowheads="1"/>
          </p:cNvSpPr>
          <p:nvPr>
            <p:ph idx="1"/>
          </p:nvPr>
        </p:nvSpPr>
        <p:spPr>
          <a:xfrm>
            <a:off x="1676400" y="1295400"/>
            <a:ext cx="11506200" cy="4953000"/>
          </a:xfrm>
        </p:spPr>
        <p:txBody>
          <a:bodyPr/>
          <a:lstStyle/>
          <a:p>
            <a:pPr eaLnBrk="1" hangingPunct="1">
              <a:lnSpc>
                <a:spcPct val="80000"/>
              </a:lnSpc>
            </a:pPr>
            <a:r>
              <a:rPr lang="en-US" sz="2400" dirty="0"/>
              <a:t>Evaluation functions score non-terminals in depth-limited search</a:t>
            </a:r>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r>
              <a:rPr lang="en-US" sz="2400" dirty="0"/>
              <a:t>Typically weighted linear sum of features:</a:t>
            </a:r>
          </a:p>
          <a:p>
            <a:pPr lvl="1">
              <a:lnSpc>
                <a:spcPct val="80000"/>
              </a:lnSpc>
            </a:pPr>
            <a:r>
              <a:rPr lang="en-US" sz="2000" dirty="0"/>
              <a:t>EVAL(s) = </a:t>
            </a:r>
            <a:r>
              <a:rPr lang="en-US" sz="2000" i="1" dirty="0">
                <a:solidFill>
                  <a:srgbClr val="BD00B0"/>
                </a:solidFill>
                <a:latin typeface="Times New Roman" pitchFamily="18" charset="0"/>
                <a:cs typeface="Times New Roman" pitchFamily="18" charset="0"/>
              </a:rPr>
              <a:t>w</a:t>
            </a:r>
            <a:r>
              <a:rPr lang="en-US" sz="2000" baseline="-25000" dirty="0">
                <a:solidFill>
                  <a:srgbClr val="BD00B0"/>
                </a:solidFill>
              </a:rPr>
              <a:t>1 </a:t>
            </a:r>
            <a:r>
              <a:rPr lang="en-US" sz="2000" i="1" dirty="0">
                <a:solidFill>
                  <a:srgbClr val="BD00B0"/>
                </a:solidFill>
                <a:latin typeface="Times New Roman" pitchFamily="18" charset="0"/>
                <a:cs typeface="Times New Roman" pitchFamily="18" charset="0"/>
              </a:rPr>
              <a:t>f</a:t>
            </a:r>
            <a:r>
              <a:rPr lang="en-US" sz="2000" baseline="-25000" dirty="0">
                <a:solidFill>
                  <a:srgbClr val="BD00B0"/>
                </a:solidFill>
              </a:rPr>
              <a:t>1</a:t>
            </a:r>
            <a:r>
              <a:rPr lang="en-US" sz="2000" dirty="0">
                <a:solidFill>
                  <a:srgbClr val="BD00B0"/>
                </a:solidFill>
              </a:rPr>
              <a:t>(</a:t>
            </a:r>
            <a:r>
              <a:rPr lang="en-US" sz="2000" i="1" dirty="0">
                <a:solidFill>
                  <a:srgbClr val="BD00B0"/>
                </a:solidFill>
                <a:latin typeface="Times New Roman" pitchFamily="18" charset="0"/>
                <a:cs typeface="Times New Roman" pitchFamily="18" charset="0"/>
              </a:rPr>
              <a:t>s</a:t>
            </a:r>
            <a:r>
              <a:rPr lang="en-US" sz="2000" dirty="0">
                <a:solidFill>
                  <a:srgbClr val="BD00B0"/>
                </a:solidFill>
              </a:rPr>
              <a:t>) + </a:t>
            </a:r>
            <a:r>
              <a:rPr lang="en-US" sz="2000" i="1" dirty="0">
                <a:solidFill>
                  <a:srgbClr val="BD00B0"/>
                </a:solidFill>
                <a:latin typeface="Times New Roman" pitchFamily="18" charset="0"/>
                <a:cs typeface="Times New Roman" pitchFamily="18" charset="0"/>
              </a:rPr>
              <a:t>w</a:t>
            </a:r>
            <a:r>
              <a:rPr lang="en-US" sz="2000" baseline="-25000" dirty="0">
                <a:solidFill>
                  <a:srgbClr val="BD00B0"/>
                </a:solidFill>
                <a:cs typeface="Times New Roman" pitchFamily="18" charset="0"/>
              </a:rPr>
              <a:t>2</a:t>
            </a:r>
            <a:r>
              <a:rPr lang="en-US" sz="2000" baseline="-25000" dirty="0">
                <a:solidFill>
                  <a:srgbClr val="BD00B0"/>
                </a:solidFill>
              </a:rPr>
              <a:t> </a:t>
            </a:r>
            <a:r>
              <a:rPr lang="en-US" sz="2000" i="1" dirty="0">
                <a:solidFill>
                  <a:srgbClr val="BD00B0"/>
                </a:solidFill>
                <a:latin typeface="Times New Roman" pitchFamily="18" charset="0"/>
                <a:cs typeface="Times New Roman" pitchFamily="18" charset="0"/>
              </a:rPr>
              <a:t>f</a:t>
            </a:r>
            <a:r>
              <a:rPr lang="en-US" sz="2000" baseline="-25000" dirty="0">
                <a:solidFill>
                  <a:srgbClr val="BD00B0"/>
                </a:solidFill>
                <a:cs typeface="Times New Roman" pitchFamily="18" charset="0"/>
              </a:rPr>
              <a:t>2</a:t>
            </a:r>
            <a:r>
              <a:rPr lang="en-US" sz="2000" dirty="0">
                <a:solidFill>
                  <a:srgbClr val="BD00B0"/>
                </a:solidFill>
              </a:rPr>
              <a:t>(</a:t>
            </a:r>
            <a:r>
              <a:rPr lang="en-US" sz="2000" i="1" dirty="0">
                <a:solidFill>
                  <a:srgbClr val="BD00B0"/>
                </a:solidFill>
                <a:latin typeface="Times New Roman" pitchFamily="18" charset="0"/>
                <a:cs typeface="Times New Roman" pitchFamily="18" charset="0"/>
              </a:rPr>
              <a:t>s</a:t>
            </a:r>
            <a:r>
              <a:rPr lang="en-US" sz="2000" dirty="0">
                <a:solidFill>
                  <a:srgbClr val="BD00B0"/>
                </a:solidFill>
              </a:rPr>
              <a:t>) + …. + </a:t>
            </a:r>
            <a:r>
              <a:rPr lang="en-US" sz="2000" i="1" dirty="0" err="1">
                <a:solidFill>
                  <a:srgbClr val="BD00B0"/>
                </a:solidFill>
                <a:latin typeface="Times New Roman" pitchFamily="18" charset="0"/>
                <a:cs typeface="Times New Roman" pitchFamily="18" charset="0"/>
              </a:rPr>
              <a:t>w</a:t>
            </a:r>
            <a:r>
              <a:rPr lang="en-US" sz="2000" i="1" baseline="-25000" dirty="0" err="1">
                <a:solidFill>
                  <a:srgbClr val="BD00B0"/>
                </a:solidFill>
                <a:cs typeface="Times New Roman" pitchFamily="18" charset="0"/>
              </a:rPr>
              <a:t>n</a:t>
            </a:r>
            <a:r>
              <a:rPr lang="en-US" sz="2000" baseline="-25000" dirty="0">
                <a:solidFill>
                  <a:srgbClr val="BD00B0"/>
                </a:solidFill>
                <a:cs typeface="Times New Roman" pitchFamily="18" charset="0"/>
              </a:rPr>
              <a:t>  </a:t>
            </a:r>
            <a:r>
              <a:rPr lang="en-US" sz="2000" i="1" dirty="0" err="1">
                <a:solidFill>
                  <a:srgbClr val="BD00B0"/>
                </a:solidFill>
                <a:latin typeface="Times New Roman" pitchFamily="18" charset="0"/>
                <a:cs typeface="Times New Roman" pitchFamily="18" charset="0"/>
              </a:rPr>
              <a:t>f</a:t>
            </a:r>
            <a:r>
              <a:rPr lang="en-US" sz="2000" i="1" baseline="-25000" dirty="0" err="1">
                <a:solidFill>
                  <a:srgbClr val="BD00B0"/>
                </a:solidFill>
                <a:cs typeface="Times New Roman" pitchFamily="18" charset="0"/>
              </a:rPr>
              <a:t>n</a:t>
            </a:r>
            <a:r>
              <a:rPr lang="en-US" sz="2000" dirty="0">
                <a:solidFill>
                  <a:srgbClr val="BD00B0"/>
                </a:solidFill>
              </a:rPr>
              <a:t>(</a:t>
            </a:r>
            <a:r>
              <a:rPr lang="en-US" sz="2000" i="1" dirty="0">
                <a:solidFill>
                  <a:srgbClr val="BD00B0"/>
                </a:solidFill>
                <a:latin typeface="Times New Roman" pitchFamily="18" charset="0"/>
                <a:cs typeface="Times New Roman" pitchFamily="18" charset="0"/>
              </a:rPr>
              <a:t>s</a:t>
            </a:r>
            <a:r>
              <a:rPr lang="en-US" sz="2000" dirty="0">
                <a:solidFill>
                  <a:srgbClr val="BD00B0"/>
                </a:solidFill>
              </a:rPr>
              <a:t>)</a:t>
            </a:r>
          </a:p>
          <a:p>
            <a:pPr lvl="1">
              <a:lnSpc>
                <a:spcPct val="80000"/>
              </a:lnSpc>
            </a:pPr>
            <a:r>
              <a:rPr lang="en-US" sz="2000" dirty="0"/>
              <a:t>E.g., </a:t>
            </a:r>
            <a:r>
              <a:rPr lang="en-US" sz="2000" i="1" dirty="0">
                <a:solidFill>
                  <a:srgbClr val="BD00B0"/>
                </a:solidFill>
                <a:latin typeface="Times New Roman" pitchFamily="18" charset="0"/>
                <a:cs typeface="Times New Roman" pitchFamily="18" charset="0"/>
              </a:rPr>
              <a:t>w</a:t>
            </a:r>
            <a:r>
              <a:rPr lang="en-US" sz="2000" baseline="-25000" dirty="0">
                <a:solidFill>
                  <a:srgbClr val="BD00B0"/>
                </a:solidFill>
              </a:rPr>
              <a:t>1</a:t>
            </a:r>
            <a:r>
              <a:rPr lang="en-US" sz="2000" dirty="0">
                <a:solidFill>
                  <a:srgbClr val="BD00B0"/>
                </a:solidFill>
              </a:rPr>
              <a:t> = 9,  </a:t>
            </a:r>
            <a:r>
              <a:rPr lang="en-US" sz="2000" i="1" dirty="0">
                <a:solidFill>
                  <a:srgbClr val="BD00B0"/>
                </a:solidFill>
                <a:latin typeface="Times New Roman" pitchFamily="18" charset="0"/>
                <a:cs typeface="Times New Roman" pitchFamily="18" charset="0"/>
              </a:rPr>
              <a:t>f</a:t>
            </a:r>
            <a:r>
              <a:rPr lang="en-US" sz="2000" baseline="-25000" dirty="0">
                <a:solidFill>
                  <a:srgbClr val="BD00B0"/>
                </a:solidFill>
              </a:rPr>
              <a:t>1</a:t>
            </a:r>
            <a:r>
              <a:rPr lang="en-US" sz="2000" dirty="0">
                <a:solidFill>
                  <a:srgbClr val="BD00B0"/>
                </a:solidFill>
              </a:rPr>
              <a:t>(</a:t>
            </a:r>
            <a:r>
              <a:rPr lang="en-US" sz="2000" i="1" dirty="0">
                <a:solidFill>
                  <a:srgbClr val="BD00B0"/>
                </a:solidFill>
                <a:latin typeface="Times New Roman" pitchFamily="18" charset="0"/>
                <a:cs typeface="Times New Roman" pitchFamily="18" charset="0"/>
              </a:rPr>
              <a:t>s</a:t>
            </a:r>
            <a:r>
              <a:rPr lang="en-US" sz="2000" dirty="0">
                <a:solidFill>
                  <a:srgbClr val="BD00B0"/>
                </a:solidFill>
              </a:rPr>
              <a:t>) = (num white queens – num black queens)</a:t>
            </a:r>
            <a:r>
              <a:rPr lang="en-US" sz="2000" dirty="0"/>
              <a:t>, etc.</a:t>
            </a:r>
          </a:p>
          <a:p>
            <a:pPr>
              <a:lnSpc>
                <a:spcPct val="80000"/>
              </a:lnSpc>
            </a:pPr>
            <a:r>
              <a:rPr lang="en-US" sz="2400" dirty="0"/>
              <a:t>Or a more complex nonlinear function (e.g., NN) trained by self-play RL</a:t>
            </a:r>
          </a:p>
          <a:p>
            <a:pPr>
              <a:lnSpc>
                <a:spcPct val="80000"/>
              </a:lnSpc>
            </a:pPr>
            <a:r>
              <a:rPr lang="en-US" sz="2400" dirty="0"/>
              <a:t>Terminate search only in </a:t>
            </a:r>
            <a:r>
              <a:rPr lang="en-US" sz="2400" b="1" i="1" dirty="0">
                <a:solidFill>
                  <a:srgbClr val="FF0000"/>
                </a:solidFill>
              </a:rPr>
              <a:t>quiescent</a:t>
            </a:r>
            <a:r>
              <a:rPr lang="en-US" sz="2400" dirty="0"/>
              <a:t> positions, i.e., no major </a:t>
            </a:r>
          </a:p>
          <a:p>
            <a:pPr marL="0" indent="0">
              <a:lnSpc>
                <a:spcPct val="80000"/>
              </a:lnSpc>
              <a:buNone/>
            </a:pPr>
            <a:r>
              <a:rPr lang="en-US" sz="2400" dirty="0"/>
              <a:t>      changes expected in feature values</a:t>
            </a:r>
          </a:p>
        </p:txBody>
      </p:sp>
      <p:pic>
        <p:nvPicPr>
          <p:cNvPr id="19460" name="Picture 22"/>
          <p:cNvPicPr>
            <a:picLocks noChangeAspect="1" noChangeArrowheads="1"/>
          </p:cNvPicPr>
          <p:nvPr/>
        </p:nvPicPr>
        <p:blipFill>
          <a:blip r:embed="rId2" cstate="print"/>
          <a:srcRect/>
          <a:stretch>
            <a:fillRect/>
          </a:stretch>
        </p:blipFill>
        <p:spPr bwMode="auto">
          <a:xfrm>
            <a:off x="2286000" y="1828800"/>
            <a:ext cx="2438400" cy="2734340"/>
          </a:xfrm>
          <a:prstGeom prst="rect">
            <a:avLst/>
          </a:prstGeom>
          <a:noFill/>
          <a:ln w="9525">
            <a:noFill/>
            <a:miter lim="800000"/>
            <a:headEnd/>
            <a:tailEnd/>
          </a:ln>
        </p:spPr>
      </p:pic>
      <p:pic>
        <p:nvPicPr>
          <p:cNvPr id="19461" name="Picture 23"/>
          <p:cNvPicPr>
            <a:picLocks noChangeAspect="1" noChangeArrowheads="1"/>
          </p:cNvPicPr>
          <p:nvPr/>
        </p:nvPicPr>
        <p:blipFill>
          <a:blip r:embed="rId3" cstate="print"/>
          <a:srcRect/>
          <a:stretch>
            <a:fillRect/>
          </a:stretch>
        </p:blipFill>
        <p:spPr bwMode="auto">
          <a:xfrm>
            <a:off x="7877175" y="1828800"/>
            <a:ext cx="2519916" cy="2746744"/>
          </a:xfrm>
          <a:prstGeom prst="rect">
            <a:avLst/>
          </a:prstGeom>
          <a:noFill/>
          <a:ln w="9525">
            <a:noFill/>
            <a:miter lim="800000"/>
            <a:headEnd/>
            <a:tailEnd/>
          </a:ln>
        </p:spPr>
      </p:pic>
      <p:sp>
        <p:nvSpPr>
          <p:cNvPr id="19463" name="AutoShape 27"/>
          <p:cNvSpPr>
            <a:spLocks noChangeArrowheads="1"/>
          </p:cNvSpPr>
          <p:nvPr/>
        </p:nvSpPr>
        <p:spPr bwMode="auto">
          <a:xfrm>
            <a:off x="5967413" y="2349500"/>
            <a:ext cx="166687"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4" name="AutoShape 28"/>
          <p:cNvSpPr>
            <a:spLocks noChangeArrowheads="1"/>
          </p:cNvSpPr>
          <p:nvPr/>
        </p:nvSpPr>
        <p:spPr bwMode="auto">
          <a:xfrm rot="10800000">
            <a:off x="5380038" y="2743200"/>
            <a:ext cx="168275" cy="168275"/>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19465" name="AutoShape 29"/>
          <p:cNvSpPr>
            <a:spLocks noChangeArrowheads="1"/>
          </p:cNvSpPr>
          <p:nvPr/>
        </p:nvSpPr>
        <p:spPr bwMode="auto">
          <a:xfrm rot="10800000">
            <a:off x="6469063" y="2743200"/>
            <a:ext cx="168275" cy="168275"/>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19466" name="AutoShape 30"/>
          <p:cNvSpPr>
            <a:spLocks noChangeArrowheads="1"/>
          </p:cNvSpPr>
          <p:nvPr/>
        </p:nvSpPr>
        <p:spPr bwMode="auto">
          <a:xfrm>
            <a:off x="50895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7" name="AutoShape 31"/>
          <p:cNvSpPr>
            <a:spLocks noChangeArrowheads="1"/>
          </p:cNvSpPr>
          <p:nvPr/>
        </p:nvSpPr>
        <p:spPr bwMode="auto">
          <a:xfrm>
            <a:off x="56991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8" name="AutoShape 32"/>
          <p:cNvSpPr>
            <a:spLocks noChangeArrowheads="1"/>
          </p:cNvSpPr>
          <p:nvPr/>
        </p:nvSpPr>
        <p:spPr bwMode="auto">
          <a:xfrm>
            <a:off x="61563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9" name="AutoShape 33"/>
          <p:cNvSpPr>
            <a:spLocks noChangeArrowheads="1"/>
          </p:cNvSpPr>
          <p:nvPr/>
        </p:nvSpPr>
        <p:spPr bwMode="auto">
          <a:xfrm>
            <a:off x="6805613"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cxnSp>
        <p:nvCxnSpPr>
          <p:cNvPr id="19470" name="AutoShape 34"/>
          <p:cNvCxnSpPr>
            <a:cxnSpLocks noChangeShapeType="1"/>
            <a:stCxn id="19463" idx="3"/>
            <a:endCxn id="19464" idx="3"/>
          </p:cNvCxnSpPr>
          <p:nvPr/>
        </p:nvCxnSpPr>
        <p:spPr bwMode="auto">
          <a:xfrm flipH="1">
            <a:off x="5462588" y="2517775"/>
            <a:ext cx="588962" cy="223838"/>
          </a:xfrm>
          <a:prstGeom prst="straightConnector1">
            <a:avLst/>
          </a:prstGeom>
          <a:noFill/>
          <a:ln w="9525">
            <a:solidFill>
              <a:schemeClr val="tx1"/>
            </a:solidFill>
            <a:round/>
            <a:headEnd/>
            <a:tailEnd/>
          </a:ln>
        </p:spPr>
      </p:cxnSp>
      <p:cxnSp>
        <p:nvCxnSpPr>
          <p:cNvPr id="19471" name="AutoShape 35"/>
          <p:cNvCxnSpPr>
            <a:cxnSpLocks noChangeShapeType="1"/>
            <a:stCxn id="19463" idx="3"/>
            <a:endCxn id="19465" idx="3"/>
          </p:cNvCxnSpPr>
          <p:nvPr/>
        </p:nvCxnSpPr>
        <p:spPr bwMode="auto">
          <a:xfrm>
            <a:off x="6051550" y="2517775"/>
            <a:ext cx="500063" cy="223838"/>
          </a:xfrm>
          <a:prstGeom prst="straightConnector1">
            <a:avLst/>
          </a:prstGeom>
          <a:noFill/>
          <a:ln w="9525">
            <a:solidFill>
              <a:schemeClr val="tx1"/>
            </a:solidFill>
            <a:round/>
            <a:headEnd/>
            <a:tailEnd/>
          </a:ln>
        </p:spPr>
      </p:cxnSp>
      <p:cxnSp>
        <p:nvCxnSpPr>
          <p:cNvPr id="19472" name="AutoShape 36"/>
          <p:cNvCxnSpPr>
            <a:cxnSpLocks noChangeShapeType="1"/>
            <a:stCxn id="19464" idx="0"/>
            <a:endCxn id="19466" idx="0"/>
          </p:cNvCxnSpPr>
          <p:nvPr/>
        </p:nvCxnSpPr>
        <p:spPr bwMode="auto">
          <a:xfrm flipH="1">
            <a:off x="5173663" y="2909888"/>
            <a:ext cx="290512" cy="122237"/>
          </a:xfrm>
          <a:prstGeom prst="straightConnector1">
            <a:avLst/>
          </a:prstGeom>
          <a:noFill/>
          <a:ln w="9525">
            <a:solidFill>
              <a:schemeClr val="tx1"/>
            </a:solidFill>
            <a:round/>
            <a:headEnd/>
            <a:tailEnd/>
          </a:ln>
        </p:spPr>
      </p:cxnSp>
      <p:cxnSp>
        <p:nvCxnSpPr>
          <p:cNvPr id="19473" name="AutoShape 37"/>
          <p:cNvCxnSpPr>
            <a:cxnSpLocks noChangeShapeType="1"/>
            <a:stCxn id="19464" idx="0"/>
            <a:endCxn id="19467" idx="0"/>
          </p:cNvCxnSpPr>
          <p:nvPr/>
        </p:nvCxnSpPr>
        <p:spPr bwMode="auto">
          <a:xfrm>
            <a:off x="5464175" y="2909888"/>
            <a:ext cx="319088" cy="122237"/>
          </a:xfrm>
          <a:prstGeom prst="straightConnector1">
            <a:avLst/>
          </a:prstGeom>
          <a:noFill/>
          <a:ln w="9525">
            <a:solidFill>
              <a:schemeClr val="tx1"/>
            </a:solidFill>
            <a:round/>
            <a:headEnd/>
            <a:tailEnd/>
          </a:ln>
        </p:spPr>
      </p:cxnSp>
      <p:cxnSp>
        <p:nvCxnSpPr>
          <p:cNvPr id="19474" name="AutoShape 38"/>
          <p:cNvCxnSpPr>
            <a:cxnSpLocks noChangeShapeType="1"/>
            <a:stCxn id="19465" idx="0"/>
            <a:endCxn id="19468" idx="0"/>
          </p:cNvCxnSpPr>
          <p:nvPr/>
        </p:nvCxnSpPr>
        <p:spPr bwMode="auto">
          <a:xfrm flipH="1">
            <a:off x="6240463" y="2909888"/>
            <a:ext cx="312737" cy="122237"/>
          </a:xfrm>
          <a:prstGeom prst="straightConnector1">
            <a:avLst/>
          </a:prstGeom>
          <a:noFill/>
          <a:ln w="9525">
            <a:solidFill>
              <a:schemeClr val="tx1"/>
            </a:solidFill>
            <a:round/>
            <a:headEnd/>
            <a:tailEnd/>
          </a:ln>
        </p:spPr>
      </p:cxnSp>
      <p:cxnSp>
        <p:nvCxnSpPr>
          <p:cNvPr id="19475" name="AutoShape 39"/>
          <p:cNvCxnSpPr>
            <a:cxnSpLocks noChangeShapeType="1"/>
            <a:stCxn id="19465" idx="0"/>
            <a:endCxn id="19469" idx="0"/>
          </p:cNvCxnSpPr>
          <p:nvPr/>
        </p:nvCxnSpPr>
        <p:spPr bwMode="auto">
          <a:xfrm>
            <a:off x="6553200" y="2909888"/>
            <a:ext cx="336550" cy="122237"/>
          </a:xfrm>
          <a:prstGeom prst="straightConnector1">
            <a:avLst/>
          </a:prstGeom>
          <a:noFill/>
          <a:ln w="9525">
            <a:solidFill>
              <a:schemeClr val="tx1"/>
            </a:solidFill>
            <a:round/>
            <a:headEnd/>
            <a:tailEnd/>
          </a:ln>
        </p:spPr>
      </p:cxnSp>
      <p:sp>
        <p:nvSpPr>
          <p:cNvPr id="19476" name="AutoShape 40"/>
          <p:cNvSpPr>
            <a:spLocks noChangeArrowheads="1"/>
          </p:cNvSpPr>
          <p:nvPr/>
        </p:nvSpPr>
        <p:spPr bwMode="auto">
          <a:xfrm>
            <a:off x="6629400" y="3690938"/>
            <a:ext cx="609600" cy="271462"/>
          </a:xfrm>
          <a:prstGeom prst="triangle">
            <a:avLst>
              <a:gd name="adj" fmla="val 50000"/>
            </a:avLst>
          </a:prstGeom>
          <a:solidFill>
            <a:schemeClr val="bg1"/>
          </a:solidFill>
          <a:ln w="9525">
            <a:solidFill>
              <a:schemeClr val="tx1"/>
            </a:solidFill>
            <a:prstDash val="dash"/>
            <a:miter lim="800000"/>
            <a:headEnd/>
            <a:tailEnd/>
          </a:ln>
        </p:spPr>
        <p:txBody>
          <a:bodyPr wrap="none" anchor="ctr"/>
          <a:lstStyle/>
          <a:p>
            <a:endParaRPr lang="en-US"/>
          </a:p>
        </p:txBody>
      </p:sp>
      <p:cxnSp>
        <p:nvCxnSpPr>
          <p:cNvPr id="19477" name="AutoShape 41"/>
          <p:cNvCxnSpPr>
            <a:cxnSpLocks noChangeShapeType="1"/>
            <a:endCxn id="32" idx="3"/>
          </p:cNvCxnSpPr>
          <p:nvPr/>
        </p:nvCxnSpPr>
        <p:spPr bwMode="auto">
          <a:xfrm>
            <a:off x="4470400" y="3054350"/>
            <a:ext cx="1000125" cy="763587"/>
          </a:xfrm>
          <a:prstGeom prst="curvedConnector3">
            <a:avLst>
              <a:gd name="adj1" fmla="val 50000"/>
            </a:avLst>
          </a:prstGeom>
          <a:noFill/>
          <a:ln w="9525">
            <a:solidFill>
              <a:schemeClr val="tx1"/>
            </a:solidFill>
            <a:prstDash val="dash"/>
            <a:round/>
            <a:headEnd/>
            <a:tailEnd type="triangle" w="med" len="med"/>
          </a:ln>
        </p:spPr>
      </p:cxnSp>
      <p:cxnSp>
        <p:nvCxnSpPr>
          <p:cNvPr id="19478" name="AutoShape 42"/>
          <p:cNvCxnSpPr>
            <a:cxnSpLocks noChangeShapeType="1"/>
            <a:endCxn id="19482" idx="1"/>
          </p:cNvCxnSpPr>
          <p:nvPr/>
        </p:nvCxnSpPr>
        <p:spPr bwMode="auto">
          <a:xfrm flipH="1">
            <a:off x="7010400" y="3059113"/>
            <a:ext cx="866775" cy="530225"/>
          </a:xfrm>
          <a:prstGeom prst="straightConnector1">
            <a:avLst/>
          </a:prstGeom>
          <a:noFill/>
          <a:ln w="9525">
            <a:solidFill>
              <a:schemeClr val="tx1"/>
            </a:solidFill>
            <a:prstDash val="dash"/>
            <a:round/>
            <a:headEnd/>
            <a:tailEnd type="triangle" w="med" len="med"/>
          </a:ln>
        </p:spPr>
      </p:cxnSp>
      <p:sp>
        <p:nvSpPr>
          <p:cNvPr id="19479" name="Rectangle 43"/>
          <p:cNvSpPr>
            <a:spLocks noChangeArrowheads="1"/>
          </p:cNvSpPr>
          <p:nvPr/>
        </p:nvSpPr>
        <p:spPr bwMode="auto">
          <a:xfrm rot="10800000">
            <a:off x="6156325" y="3489325"/>
            <a:ext cx="168275" cy="168275"/>
          </a:xfrm>
          <a:prstGeom prst="rect">
            <a:avLst/>
          </a:prstGeom>
          <a:solidFill>
            <a:srgbClr val="9B01FF"/>
          </a:solidFill>
          <a:ln w="9525">
            <a:solidFill>
              <a:schemeClr val="tx1"/>
            </a:solidFill>
            <a:miter lim="800000"/>
            <a:headEnd/>
            <a:tailEnd/>
          </a:ln>
        </p:spPr>
        <p:txBody>
          <a:bodyPr wrap="none" anchor="ctr"/>
          <a:lstStyle/>
          <a:p>
            <a:endParaRPr lang="en-US"/>
          </a:p>
        </p:txBody>
      </p:sp>
      <p:cxnSp>
        <p:nvCxnSpPr>
          <p:cNvPr id="19480" name="AutoShape 44"/>
          <p:cNvCxnSpPr>
            <a:cxnSpLocks noChangeShapeType="1"/>
            <a:stCxn id="19468" idx="3"/>
            <a:endCxn id="19479" idx="2"/>
          </p:cNvCxnSpPr>
          <p:nvPr/>
        </p:nvCxnSpPr>
        <p:spPr bwMode="auto">
          <a:xfrm flipH="1">
            <a:off x="6238875" y="3200400"/>
            <a:ext cx="1588" cy="287338"/>
          </a:xfrm>
          <a:prstGeom prst="straightConnector1">
            <a:avLst/>
          </a:prstGeom>
          <a:noFill/>
          <a:ln w="9525">
            <a:solidFill>
              <a:schemeClr val="tx1"/>
            </a:solidFill>
            <a:round/>
            <a:headEnd/>
            <a:tailEnd/>
          </a:ln>
        </p:spPr>
      </p:cxnSp>
      <p:cxnSp>
        <p:nvCxnSpPr>
          <p:cNvPr id="19481" name="AutoShape 45"/>
          <p:cNvCxnSpPr>
            <a:cxnSpLocks noChangeShapeType="1"/>
            <a:stCxn id="19468" idx="4"/>
            <a:endCxn id="19482" idx="2"/>
          </p:cNvCxnSpPr>
          <p:nvPr/>
        </p:nvCxnSpPr>
        <p:spPr bwMode="auto">
          <a:xfrm>
            <a:off x="6324600" y="3200400"/>
            <a:ext cx="600075" cy="303213"/>
          </a:xfrm>
          <a:prstGeom prst="straightConnector1">
            <a:avLst/>
          </a:prstGeom>
          <a:noFill/>
          <a:ln w="9525">
            <a:solidFill>
              <a:schemeClr val="tx1"/>
            </a:solidFill>
            <a:round/>
            <a:headEnd/>
            <a:tailEnd/>
          </a:ln>
        </p:spPr>
      </p:cxnSp>
      <p:sp>
        <p:nvSpPr>
          <p:cNvPr id="19482" name="Rectangle 46"/>
          <p:cNvSpPr>
            <a:spLocks noChangeArrowheads="1"/>
          </p:cNvSpPr>
          <p:nvPr/>
        </p:nvSpPr>
        <p:spPr bwMode="auto">
          <a:xfrm rot="10800000">
            <a:off x="6842125" y="3505200"/>
            <a:ext cx="168275" cy="168275"/>
          </a:xfrm>
          <a:prstGeom prst="rect">
            <a:avLst/>
          </a:prstGeom>
          <a:solidFill>
            <a:srgbClr val="9B01FF"/>
          </a:solidFill>
          <a:ln w="9525">
            <a:solidFill>
              <a:schemeClr val="tx1"/>
            </a:solidFill>
            <a:miter lim="800000"/>
            <a:headEnd/>
            <a:tailEnd/>
          </a:ln>
        </p:spPr>
        <p:txBody>
          <a:bodyPr wrap="none" anchor="ctr"/>
          <a:lstStyle/>
          <a:p>
            <a:endParaRPr lang="en-US"/>
          </a:p>
        </p:txBody>
      </p:sp>
      <p:sp>
        <p:nvSpPr>
          <p:cNvPr id="19483" name="AutoShape 47"/>
          <p:cNvSpPr>
            <a:spLocks noChangeArrowheads="1"/>
          </p:cNvSpPr>
          <p:nvPr/>
        </p:nvSpPr>
        <p:spPr bwMode="auto">
          <a:xfrm>
            <a:off x="5943600" y="3690938"/>
            <a:ext cx="609600" cy="271462"/>
          </a:xfrm>
          <a:prstGeom prst="triangle">
            <a:avLst>
              <a:gd name="adj" fmla="val 50000"/>
            </a:avLst>
          </a:prstGeom>
          <a:solidFill>
            <a:schemeClr val="bg1"/>
          </a:solidFill>
          <a:ln w="9525">
            <a:solidFill>
              <a:schemeClr val="tx1"/>
            </a:solidFill>
            <a:prstDash val="dash"/>
            <a:miter lim="800000"/>
            <a:headEnd/>
            <a:tailEnd/>
          </a:ln>
        </p:spPr>
        <p:txBody>
          <a:bodyPr wrap="none" anchor="ctr"/>
          <a:lstStyle/>
          <a:p>
            <a:endParaRPr lang="en-US"/>
          </a:p>
        </p:txBody>
      </p:sp>
      <p:sp>
        <p:nvSpPr>
          <p:cNvPr id="29" name="AutoShape 28"/>
          <p:cNvSpPr>
            <a:spLocks noChangeArrowheads="1"/>
          </p:cNvSpPr>
          <p:nvPr/>
        </p:nvSpPr>
        <p:spPr bwMode="auto">
          <a:xfrm rot="10800000">
            <a:off x="5105400" y="3444875"/>
            <a:ext cx="168275" cy="168275"/>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cxnSp>
        <p:nvCxnSpPr>
          <p:cNvPr id="30" name="AutoShape 34"/>
          <p:cNvCxnSpPr>
            <a:cxnSpLocks noChangeShapeType="1"/>
            <a:endCxn id="29" idx="3"/>
          </p:cNvCxnSpPr>
          <p:nvPr/>
        </p:nvCxnSpPr>
        <p:spPr bwMode="auto">
          <a:xfrm flipH="1">
            <a:off x="5187950" y="3219450"/>
            <a:ext cx="588962" cy="223838"/>
          </a:xfrm>
          <a:prstGeom prst="straightConnector1">
            <a:avLst/>
          </a:prstGeom>
          <a:noFill/>
          <a:ln w="9525">
            <a:solidFill>
              <a:schemeClr val="tx1"/>
            </a:solidFill>
            <a:round/>
            <a:headEnd/>
            <a:tailEnd/>
          </a:ln>
        </p:spPr>
      </p:cxnSp>
      <p:cxnSp>
        <p:nvCxnSpPr>
          <p:cNvPr id="31" name="AutoShape 37"/>
          <p:cNvCxnSpPr>
            <a:cxnSpLocks noChangeShapeType="1"/>
            <a:stCxn id="29" idx="0"/>
          </p:cNvCxnSpPr>
          <p:nvPr/>
        </p:nvCxnSpPr>
        <p:spPr bwMode="auto">
          <a:xfrm>
            <a:off x="5189537" y="3611563"/>
            <a:ext cx="319088" cy="122237"/>
          </a:xfrm>
          <a:prstGeom prst="straightConnector1">
            <a:avLst/>
          </a:prstGeom>
          <a:noFill/>
          <a:ln w="9525">
            <a:solidFill>
              <a:schemeClr val="tx1"/>
            </a:solidFill>
            <a:round/>
            <a:headEnd/>
            <a:tailEnd/>
          </a:ln>
        </p:spPr>
      </p:cxnSp>
      <p:sp>
        <p:nvSpPr>
          <p:cNvPr id="32" name="Rectangle 43"/>
          <p:cNvSpPr>
            <a:spLocks noChangeArrowheads="1"/>
          </p:cNvSpPr>
          <p:nvPr/>
        </p:nvSpPr>
        <p:spPr bwMode="auto">
          <a:xfrm rot="10800000">
            <a:off x="5470525" y="3733800"/>
            <a:ext cx="168275" cy="168275"/>
          </a:xfrm>
          <a:prstGeom prst="rect">
            <a:avLst/>
          </a:prstGeom>
          <a:solidFill>
            <a:srgbClr val="9B01FF"/>
          </a:solidFill>
          <a:ln w="9525">
            <a:solidFill>
              <a:schemeClr val="tx1"/>
            </a:solidFill>
            <a:miter lim="800000"/>
            <a:headEnd/>
            <a:tailEnd/>
          </a:ln>
        </p:spPr>
        <p:txBody>
          <a:bodyPr wrap="none" anchor="ctr"/>
          <a:lstStyle/>
          <a:p>
            <a:endParaRPr lang="en-US"/>
          </a:p>
        </p:txBody>
      </p:sp>
      <p:sp>
        <p:nvSpPr>
          <p:cNvPr id="33" name="AutoShape 47"/>
          <p:cNvSpPr>
            <a:spLocks noChangeArrowheads="1"/>
          </p:cNvSpPr>
          <p:nvPr/>
        </p:nvSpPr>
        <p:spPr bwMode="auto">
          <a:xfrm>
            <a:off x="5257800" y="3935413"/>
            <a:ext cx="609600" cy="271462"/>
          </a:xfrm>
          <a:prstGeom prst="triangle">
            <a:avLst>
              <a:gd name="adj" fmla="val 50000"/>
            </a:avLst>
          </a:prstGeom>
          <a:solidFill>
            <a:schemeClr val="bg1"/>
          </a:solidFill>
          <a:ln w="9525">
            <a:solidFill>
              <a:schemeClr val="tx1"/>
            </a:solidFill>
            <a:prstDash val="dash"/>
            <a:miter lim="800000"/>
            <a:headEnd/>
            <a:tailEnd/>
          </a:ln>
        </p:spPr>
        <p:txBody>
          <a:bodyPr wrap="none" anchor="ctr"/>
          <a:lstStyle/>
          <a:p>
            <a:endParaRPr lang="en-US"/>
          </a:p>
        </p:txBody>
      </p:sp>
      <p:sp>
        <p:nvSpPr>
          <p:cNvPr id="2" name="Slide Number Placeholder 1">
            <a:extLst>
              <a:ext uri="{FF2B5EF4-FFF2-40B4-BE49-F238E27FC236}">
                <a16:creationId xmlns:a16="http://schemas.microsoft.com/office/drawing/2014/main" id="{3F24CFC1-02A7-1F44-B083-D0D7CFF8D324}"/>
              </a:ext>
            </a:extLst>
          </p:cNvPr>
          <p:cNvSpPr>
            <a:spLocks noGrp="1"/>
          </p:cNvSpPr>
          <p:nvPr>
            <p:ph type="sldNum" sz="quarter" idx="12"/>
          </p:nvPr>
        </p:nvSpPr>
        <p:spPr/>
        <p:txBody>
          <a:bodyPr/>
          <a:lstStyle/>
          <a:p>
            <a:pPr>
              <a:defRPr/>
            </a:pPr>
            <a:fld id="{8E81798C-0F99-461B-869F-8FC2E08F7ABC}" type="slidenum">
              <a:rPr lang="en-US" smtClean="0"/>
              <a:pPr>
                <a:defRPr/>
              </a:pPr>
              <a:t>33</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59">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459">
                                            <p:txEl>
                                              <p:pRg st="11" end="1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59">
                                            <p:txEl>
                                              <p:pRg st="12" end="1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59">
                                            <p:txEl>
                                              <p:pRg st="13" end="1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459">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3" name="Group 37"/>
          <p:cNvGrpSpPr>
            <a:grpSpLocks/>
          </p:cNvGrpSpPr>
          <p:nvPr/>
        </p:nvGrpSpPr>
        <p:grpSpPr bwMode="auto">
          <a:xfrm>
            <a:off x="3862388" y="1447800"/>
            <a:ext cx="4519612" cy="2462213"/>
            <a:chOff x="1457" y="1425"/>
            <a:chExt cx="2847" cy="1551"/>
          </a:xfrm>
        </p:grpSpPr>
        <p:grpSp>
          <p:nvGrpSpPr>
            <p:cNvPr id="2079" name="Group 34"/>
            <p:cNvGrpSpPr>
              <a:grpSpLocks/>
            </p:cNvGrpSpPr>
            <p:nvPr/>
          </p:nvGrpSpPr>
          <p:grpSpPr bwMode="auto">
            <a:xfrm>
              <a:off x="1457" y="1425"/>
              <a:ext cx="2847" cy="1551"/>
              <a:chOff x="1457" y="1425"/>
              <a:chExt cx="2847" cy="1551"/>
            </a:xfrm>
          </p:grpSpPr>
          <p:pic>
            <p:nvPicPr>
              <p:cNvPr id="2080" name="Picture 28"/>
              <p:cNvPicPr>
                <a:picLocks noChangeAspect="1" noChangeArrowheads="1"/>
              </p:cNvPicPr>
              <p:nvPr/>
            </p:nvPicPr>
            <p:blipFill>
              <a:blip r:embed="rId3" cstate="print"/>
              <a:srcRect/>
              <a:stretch>
                <a:fillRect/>
              </a:stretch>
            </p:blipFill>
            <p:spPr bwMode="auto">
              <a:xfrm>
                <a:off x="1457" y="1425"/>
                <a:ext cx="2847" cy="1551"/>
              </a:xfrm>
              <a:prstGeom prst="rect">
                <a:avLst/>
              </a:prstGeom>
              <a:noFill/>
              <a:ln w="9525">
                <a:noFill/>
                <a:miter lim="800000"/>
                <a:headEnd/>
                <a:tailEnd/>
              </a:ln>
            </p:spPr>
          </p:pic>
          <p:graphicFrame>
            <p:nvGraphicFramePr>
              <p:cNvPr id="2051" name="Object 31"/>
              <p:cNvGraphicFramePr>
                <a:graphicFrameLocks noChangeAspect="1"/>
              </p:cNvGraphicFramePr>
              <p:nvPr/>
            </p:nvGraphicFramePr>
            <p:xfrm>
              <a:off x="2432" y="2400"/>
              <a:ext cx="174" cy="168"/>
            </p:xfrm>
            <a:graphic>
              <a:graphicData uri="http://schemas.openxmlformats.org/presentationml/2006/ole">
                <mc:AlternateContent xmlns:mc="http://schemas.openxmlformats.org/markup-compatibility/2006">
                  <mc:Choice xmlns:v="urn:schemas-microsoft-com:vml" Requires="v">
                    <p:oleObj spid="_x0000_s1133" name="Photo Editor Photo" r:id="rId4" imgW="327619" imgH="343075" progId="MSPhotoEd.3">
                      <p:embed/>
                    </p:oleObj>
                  </mc:Choice>
                  <mc:Fallback>
                    <p:oleObj name="Photo Editor Photo" r:id="rId4" imgW="327619" imgH="343075" progId="MSPhotoEd.3">
                      <p:embed/>
                      <p:pic>
                        <p:nvPicPr>
                          <p:cNvPr id="2051" name="Object 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2" y="2400"/>
                            <a:ext cx="174" cy="16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2" name="Object 33"/>
              <p:cNvGraphicFramePr>
                <a:graphicFrameLocks noChangeAspect="1"/>
              </p:cNvGraphicFramePr>
              <p:nvPr/>
            </p:nvGraphicFramePr>
            <p:xfrm>
              <a:off x="3264" y="2544"/>
              <a:ext cx="206" cy="168"/>
            </p:xfrm>
            <a:graphic>
              <a:graphicData uri="http://schemas.openxmlformats.org/presentationml/2006/ole">
                <mc:AlternateContent xmlns:mc="http://schemas.openxmlformats.org/markup-compatibility/2006">
                  <mc:Choice xmlns:v="urn:schemas-microsoft-com:vml" Requires="v">
                    <p:oleObj spid="_x0000_s1134" name="Photo Editor Photo" r:id="rId6" imgW="327619" imgH="343075" progId="MSPhotoEd.3">
                      <p:embed/>
                    </p:oleObj>
                  </mc:Choice>
                  <mc:Fallback>
                    <p:oleObj name="Photo Editor Photo" r:id="rId6" imgW="327619" imgH="343075" progId="MSPhotoEd.3">
                      <p:embed/>
                      <p:pic>
                        <p:nvPicPr>
                          <p:cNvPr id="2052" name="Object 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4" y="2544"/>
                            <a:ext cx="206" cy="16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2050" name="Object 35"/>
            <p:cNvGraphicFramePr>
              <a:graphicFrameLocks noChangeAspect="1"/>
            </p:cNvGraphicFramePr>
            <p:nvPr/>
          </p:nvGraphicFramePr>
          <p:xfrm>
            <a:off x="2880" y="2400"/>
            <a:ext cx="192" cy="168"/>
          </p:xfrm>
          <a:graphic>
            <a:graphicData uri="http://schemas.openxmlformats.org/presentationml/2006/ole">
              <mc:AlternateContent xmlns:mc="http://schemas.openxmlformats.org/markup-compatibility/2006">
                <mc:Choice xmlns:v="urn:schemas-microsoft-com:vml" Requires="v">
                  <p:oleObj spid="_x0000_s1135" name="Photo Editor Photo" r:id="rId7" imgW="327619" imgH="343075" progId="MSPhotoEd.3">
                    <p:embed/>
                  </p:oleObj>
                </mc:Choice>
                <mc:Fallback>
                  <p:oleObj name="Photo Editor Photo" r:id="rId7" imgW="327619" imgH="343075" progId="MSPhotoEd.3">
                    <p:embed/>
                    <p:pic>
                      <p:nvPicPr>
                        <p:cNvPr id="2050" name="Object 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0" y="2400"/>
                          <a:ext cx="192" cy="16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054" name="Rectangle 2"/>
          <p:cNvSpPr>
            <a:spLocks noGrp="1" noChangeArrowheads="1"/>
          </p:cNvSpPr>
          <p:nvPr>
            <p:ph type="title"/>
          </p:nvPr>
        </p:nvSpPr>
        <p:spPr/>
        <p:txBody>
          <a:bodyPr/>
          <a:lstStyle/>
          <a:p>
            <a:pPr eaLnBrk="1" hangingPunct="1"/>
            <a:r>
              <a:rPr lang="en-US"/>
              <a:t>Evaluation for Pacman</a:t>
            </a:r>
          </a:p>
        </p:txBody>
      </p:sp>
      <p:grpSp>
        <p:nvGrpSpPr>
          <p:cNvPr id="4" name="Group 45"/>
          <p:cNvGrpSpPr>
            <a:grpSpLocks/>
          </p:cNvGrpSpPr>
          <p:nvPr/>
        </p:nvGrpSpPr>
        <p:grpSpPr bwMode="auto">
          <a:xfrm>
            <a:off x="5511800" y="3452813"/>
            <a:ext cx="1257300" cy="296862"/>
            <a:chOff x="2496" y="2688"/>
            <a:chExt cx="792" cy="187"/>
          </a:xfrm>
        </p:grpSpPr>
        <p:pic>
          <p:nvPicPr>
            <p:cNvPr id="2076" name="Picture 42"/>
            <p:cNvPicPr>
              <a:picLocks noChangeAspect="1" noChangeArrowheads="1"/>
            </p:cNvPicPr>
            <p:nvPr/>
          </p:nvPicPr>
          <p:blipFill>
            <a:blip r:embed="rId8" cstate="print"/>
            <a:srcRect/>
            <a:stretch>
              <a:fillRect/>
            </a:stretch>
          </p:blipFill>
          <p:spPr bwMode="auto">
            <a:xfrm>
              <a:off x="3072" y="2688"/>
              <a:ext cx="216" cy="168"/>
            </a:xfrm>
            <a:prstGeom prst="rect">
              <a:avLst/>
            </a:prstGeom>
            <a:noFill/>
            <a:ln w="9525">
              <a:noFill/>
              <a:miter lim="800000"/>
              <a:headEnd/>
              <a:tailEnd/>
            </a:ln>
          </p:spPr>
        </p:pic>
        <p:pic>
          <p:nvPicPr>
            <p:cNvPr id="2077" name="Picture 43"/>
            <p:cNvPicPr>
              <a:picLocks noChangeAspect="1" noChangeArrowheads="1"/>
            </p:cNvPicPr>
            <p:nvPr/>
          </p:nvPicPr>
          <p:blipFill>
            <a:blip r:embed="rId9" cstate="print"/>
            <a:srcRect/>
            <a:stretch>
              <a:fillRect/>
            </a:stretch>
          </p:blipFill>
          <p:spPr bwMode="auto">
            <a:xfrm>
              <a:off x="2496" y="2688"/>
              <a:ext cx="197" cy="178"/>
            </a:xfrm>
            <a:prstGeom prst="rect">
              <a:avLst/>
            </a:prstGeom>
            <a:noFill/>
            <a:ln w="9525">
              <a:noFill/>
              <a:miter lim="800000"/>
              <a:headEnd/>
              <a:tailEnd/>
            </a:ln>
          </p:spPr>
        </p:pic>
        <p:pic>
          <p:nvPicPr>
            <p:cNvPr id="2078" name="Picture 44"/>
            <p:cNvPicPr>
              <a:picLocks noChangeAspect="1" noChangeArrowheads="1"/>
            </p:cNvPicPr>
            <p:nvPr/>
          </p:nvPicPr>
          <p:blipFill>
            <a:blip r:embed="rId10" cstate="print"/>
            <a:srcRect/>
            <a:stretch>
              <a:fillRect/>
            </a:stretch>
          </p:blipFill>
          <p:spPr bwMode="auto">
            <a:xfrm>
              <a:off x="2784" y="2688"/>
              <a:ext cx="216" cy="187"/>
            </a:xfrm>
            <a:prstGeom prst="rect">
              <a:avLst/>
            </a:prstGeom>
            <a:noFill/>
            <a:ln w="9525">
              <a:noFill/>
              <a:miter lim="800000"/>
              <a:headEnd/>
              <a:tailEnd/>
            </a:ln>
          </p:spPr>
        </p:pic>
      </p:grpSp>
      <p:grpSp>
        <p:nvGrpSpPr>
          <p:cNvPr id="5" name="Group 52"/>
          <p:cNvGrpSpPr>
            <a:grpSpLocks/>
          </p:cNvGrpSpPr>
          <p:nvPr/>
        </p:nvGrpSpPr>
        <p:grpSpPr bwMode="auto">
          <a:xfrm>
            <a:off x="5207000" y="2538413"/>
            <a:ext cx="1866900" cy="754062"/>
            <a:chOff x="2304" y="2112"/>
            <a:chExt cx="1176" cy="475"/>
          </a:xfrm>
        </p:grpSpPr>
        <p:pic>
          <p:nvPicPr>
            <p:cNvPr id="2073" name="Picture 49"/>
            <p:cNvPicPr>
              <a:picLocks noChangeAspect="1" noChangeArrowheads="1"/>
            </p:cNvPicPr>
            <p:nvPr/>
          </p:nvPicPr>
          <p:blipFill>
            <a:blip r:embed="rId8" cstate="print"/>
            <a:srcRect/>
            <a:stretch>
              <a:fillRect/>
            </a:stretch>
          </p:blipFill>
          <p:spPr bwMode="auto">
            <a:xfrm>
              <a:off x="3264" y="2256"/>
              <a:ext cx="216" cy="168"/>
            </a:xfrm>
            <a:prstGeom prst="rect">
              <a:avLst/>
            </a:prstGeom>
            <a:noFill/>
            <a:ln w="9525">
              <a:noFill/>
              <a:miter lim="800000"/>
              <a:headEnd/>
              <a:tailEnd/>
            </a:ln>
          </p:spPr>
        </p:pic>
        <p:pic>
          <p:nvPicPr>
            <p:cNvPr id="2074" name="Picture 50"/>
            <p:cNvPicPr>
              <a:picLocks noChangeAspect="1" noChangeArrowheads="1"/>
            </p:cNvPicPr>
            <p:nvPr/>
          </p:nvPicPr>
          <p:blipFill>
            <a:blip r:embed="rId9" cstate="print"/>
            <a:srcRect/>
            <a:stretch>
              <a:fillRect/>
            </a:stretch>
          </p:blipFill>
          <p:spPr bwMode="auto">
            <a:xfrm>
              <a:off x="2592" y="2112"/>
              <a:ext cx="197" cy="178"/>
            </a:xfrm>
            <a:prstGeom prst="rect">
              <a:avLst/>
            </a:prstGeom>
            <a:noFill/>
            <a:ln w="9525">
              <a:noFill/>
              <a:miter lim="800000"/>
              <a:headEnd/>
              <a:tailEnd/>
            </a:ln>
          </p:spPr>
        </p:pic>
        <p:pic>
          <p:nvPicPr>
            <p:cNvPr id="2075" name="Picture 51"/>
            <p:cNvPicPr>
              <a:picLocks noChangeAspect="1" noChangeArrowheads="1"/>
            </p:cNvPicPr>
            <p:nvPr/>
          </p:nvPicPr>
          <p:blipFill>
            <a:blip r:embed="rId10" cstate="print"/>
            <a:srcRect/>
            <a:stretch>
              <a:fillRect/>
            </a:stretch>
          </p:blipFill>
          <p:spPr bwMode="auto">
            <a:xfrm>
              <a:off x="2304" y="2400"/>
              <a:ext cx="216" cy="187"/>
            </a:xfrm>
            <a:prstGeom prst="rect">
              <a:avLst/>
            </a:prstGeom>
            <a:noFill/>
            <a:ln w="9525">
              <a:noFill/>
              <a:miter lim="800000"/>
              <a:headEnd/>
              <a:tailEnd/>
            </a:ln>
          </p:spPr>
        </p:pic>
      </p:grpSp>
      <p:grpSp>
        <p:nvGrpSpPr>
          <p:cNvPr id="6" name="Group 59"/>
          <p:cNvGrpSpPr>
            <a:grpSpLocks/>
          </p:cNvGrpSpPr>
          <p:nvPr/>
        </p:nvGrpSpPr>
        <p:grpSpPr bwMode="auto">
          <a:xfrm>
            <a:off x="5207000" y="2971800"/>
            <a:ext cx="1104900" cy="296862"/>
            <a:chOff x="2304" y="2400"/>
            <a:chExt cx="696" cy="187"/>
          </a:xfrm>
        </p:grpSpPr>
        <p:pic>
          <p:nvPicPr>
            <p:cNvPr id="2070" name="Picture 56"/>
            <p:cNvPicPr>
              <a:picLocks noChangeAspect="1" noChangeArrowheads="1"/>
            </p:cNvPicPr>
            <p:nvPr/>
          </p:nvPicPr>
          <p:blipFill>
            <a:blip r:embed="rId8" cstate="print"/>
            <a:srcRect/>
            <a:stretch>
              <a:fillRect/>
            </a:stretch>
          </p:blipFill>
          <p:spPr bwMode="auto">
            <a:xfrm>
              <a:off x="2784" y="2400"/>
              <a:ext cx="216" cy="168"/>
            </a:xfrm>
            <a:prstGeom prst="rect">
              <a:avLst/>
            </a:prstGeom>
            <a:noFill/>
            <a:ln w="9525">
              <a:noFill/>
              <a:miter lim="800000"/>
              <a:headEnd/>
              <a:tailEnd/>
            </a:ln>
          </p:spPr>
        </p:pic>
        <p:pic>
          <p:nvPicPr>
            <p:cNvPr id="2071" name="Picture 57"/>
            <p:cNvPicPr>
              <a:picLocks noChangeAspect="1" noChangeArrowheads="1"/>
            </p:cNvPicPr>
            <p:nvPr/>
          </p:nvPicPr>
          <p:blipFill>
            <a:blip r:embed="rId9" cstate="print"/>
            <a:srcRect/>
            <a:stretch>
              <a:fillRect/>
            </a:stretch>
          </p:blipFill>
          <p:spPr bwMode="auto">
            <a:xfrm>
              <a:off x="2544" y="2400"/>
              <a:ext cx="197" cy="178"/>
            </a:xfrm>
            <a:prstGeom prst="rect">
              <a:avLst/>
            </a:prstGeom>
            <a:noFill/>
            <a:ln w="9525">
              <a:noFill/>
              <a:miter lim="800000"/>
              <a:headEnd/>
              <a:tailEnd/>
            </a:ln>
          </p:spPr>
        </p:pic>
        <p:pic>
          <p:nvPicPr>
            <p:cNvPr id="2072" name="Picture 58"/>
            <p:cNvPicPr>
              <a:picLocks noChangeAspect="1" noChangeArrowheads="1"/>
            </p:cNvPicPr>
            <p:nvPr/>
          </p:nvPicPr>
          <p:blipFill>
            <a:blip r:embed="rId10" cstate="print"/>
            <a:srcRect/>
            <a:stretch>
              <a:fillRect/>
            </a:stretch>
          </p:blipFill>
          <p:spPr bwMode="auto">
            <a:xfrm>
              <a:off x="2304" y="2400"/>
              <a:ext cx="216" cy="187"/>
            </a:xfrm>
            <a:prstGeom prst="rect">
              <a:avLst/>
            </a:prstGeom>
            <a:noFill/>
            <a:ln w="9525">
              <a:noFill/>
              <a:miter lim="800000"/>
              <a:headEnd/>
              <a:tailEnd/>
            </a:ln>
          </p:spPr>
        </p:pic>
      </p:grpSp>
      <p:grpSp>
        <p:nvGrpSpPr>
          <p:cNvPr id="7" name="Group 66"/>
          <p:cNvGrpSpPr>
            <a:grpSpLocks/>
          </p:cNvGrpSpPr>
          <p:nvPr/>
        </p:nvGrpSpPr>
        <p:grpSpPr bwMode="auto">
          <a:xfrm>
            <a:off x="4445000" y="2995613"/>
            <a:ext cx="1104900" cy="296862"/>
            <a:chOff x="2304" y="2400"/>
            <a:chExt cx="696" cy="187"/>
          </a:xfrm>
        </p:grpSpPr>
        <p:pic>
          <p:nvPicPr>
            <p:cNvPr id="2067" name="Picture 67"/>
            <p:cNvPicPr>
              <a:picLocks noChangeAspect="1" noChangeArrowheads="1"/>
            </p:cNvPicPr>
            <p:nvPr/>
          </p:nvPicPr>
          <p:blipFill>
            <a:blip r:embed="rId8" cstate="print"/>
            <a:srcRect/>
            <a:stretch>
              <a:fillRect/>
            </a:stretch>
          </p:blipFill>
          <p:spPr bwMode="auto">
            <a:xfrm>
              <a:off x="2784" y="2400"/>
              <a:ext cx="216" cy="168"/>
            </a:xfrm>
            <a:prstGeom prst="rect">
              <a:avLst/>
            </a:prstGeom>
            <a:noFill/>
            <a:ln w="9525">
              <a:noFill/>
              <a:miter lim="800000"/>
              <a:headEnd/>
              <a:tailEnd/>
            </a:ln>
          </p:spPr>
        </p:pic>
        <p:pic>
          <p:nvPicPr>
            <p:cNvPr id="2068" name="Picture 68"/>
            <p:cNvPicPr>
              <a:picLocks noChangeAspect="1" noChangeArrowheads="1"/>
            </p:cNvPicPr>
            <p:nvPr/>
          </p:nvPicPr>
          <p:blipFill>
            <a:blip r:embed="rId9" cstate="print"/>
            <a:srcRect/>
            <a:stretch>
              <a:fillRect/>
            </a:stretch>
          </p:blipFill>
          <p:spPr bwMode="auto">
            <a:xfrm>
              <a:off x="2544" y="2400"/>
              <a:ext cx="197" cy="178"/>
            </a:xfrm>
            <a:prstGeom prst="rect">
              <a:avLst/>
            </a:prstGeom>
            <a:noFill/>
            <a:ln w="9525">
              <a:noFill/>
              <a:miter lim="800000"/>
              <a:headEnd/>
              <a:tailEnd/>
            </a:ln>
          </p:spPr>
        </p:pic>
        <p:pic>
          <p:nvPicPr>
            <p:cNvPr id="2069" name="Picture 69"/>
            <p:cNvPicPr>
              <a:picLocks noChangeAspect="1" noChangeArrowheads="1"/>
            </p:cNvPicPr>
            <p:nvPr/>
          </p:nvPicPr>
          <p:blipFill>
            <a:blip r:embed="rId10" cstate="print"/>
            <a:srcRect/>
            <a:stretch>
              <a:fillRect/>
            </a:stretch>
          </p:blipFill>
          <p:spPr bwMode="auto">
            <a:xfrm>
              <a:off x="2304" y="2400"/>
              <a:ext cx="216" cy="187"/>
            </a:xfrm>
            <a:prstGeom prst="rect">
              <a:avLst/>
            </a:prstGeom>
            <a:noFill/>
            <a:ln w="9525">
              <a:noFill/>
              <a:miter lim="800000"/>
              <a:headEnd/>
              <a:tailEnd/>
            </a:ln>
          </p:spPr>
        </p:pic>
      </p:grpSp>
      <p:grpSp>
        <p:nvGrpSpPr>
          <p:cNvPr id="8" name="Group 75"/>
          <p:cNvGrpSpPr>
            <a:grpSpLocks/>
          </p:cNvGrpSpPr>
          <p:nvPr/>
        </p:nvGrpSpPr>
        <p:grpSpPr bwMode="auto">
          <a:xfrm>
            <a:off x="5732463" y="3429000"/>
            <a:ext cx="808037" cy="296863"/>
            <a:chOff x="2635" y="2837"/>
            <a:chExt cx="509" cy="187"/>
          </a:xfrm>
        </p:grpSpPr>
        <p:pic>
          <p:nvPicPr>
            <p:cNvPr id="2064" name="Picture 73"/>
            <p:cNvPicPr>
              <a:picLocks noChangeAspect="1" noChangeArrowheads="1"/>
            </p:cNvPicPr>
            <p:nvPr/>
          </p:nvPicPr>
          <p:blipFill>
            <a:blip r:embed="rId9" cstate="print"/>
            <a:srcRect/>
            <a:stretch>
              <a:fillRect/>
            </a:stretch>
          </p:blipFill>
          <p:spPr bwMode="auto">
            <a:xfrm>
              <a:off x="2635" y="2846"/>
              <a:ext cx="197" cy="178"/>
            </a:xfrm>
            <a:prstGeom prst="rect">
              <a:avLst/>
            </a:prstGeom>
            <a:noFill/>
            <a:ln w="9525">
              <a:noFill/>
              <a:miter lim="800000"/>
              <a:headEnd/>
              <a:tailEnd/>
            </a:ln>
          </p:spPr>
        </p:pic>
        <p:pic>
          <p:nvPicPr>
            <p:cNvPr id="2065" name="Picture 72"/>
            <p:cNvPicPr>
              <a:picLocks noChangeAspect="1" noChangeArrowheads="1"/>
            </p:cNvPicPr>
            <p:nvPr/>
          </p:nvPicPr>
          <p:blipFill>
            <a:blip r:embed="rId8" cstate="print"/>
            <a:srcRect/>
            <a:stretch>
              <a:fillRect/>
            </a:stretch>
          </p:blipFill>
          <p:spPr bwMode="auto">
            <a:xfrm>
              <a:off x="2928" y="2856"/>
              <a:ext cx="216" cy="168"/>
            </a:xfrm>
            <a:prstGeom prst="rect">
              <a:avLst/>
            </a:prstGeom>
            <a:noFill/>
            <a:ln w="9525">
              <a:noFill/>
              <a:miter lim="800000"/>
              <a:headEnd/>
              <a:tailEnd/>
            </a:ln>
          </p:spPr>
        </p:pic>
        <p:pic>
          <p:nvPicPr>
            <p:cNvPr id="2066" name="Picture 74"/>
            <p:cNvPicPr>
              <a:picLocks noChangeAspect="1" noChangeArrowheads="1"/>
            </p:cNvPicPr>
            <p:nvPr/>
          </p:nvPicPr>
          <p:blipFill>
            <a:blip r:embed="rId10" cstate="print">
              <a:clrChange>
                <a:clrFrom>
                  <a:srgbClr val="000000"/>
                </a:clrFrom>
                <a:clrTo>
                  <a:srgbClr val="000000">
                    <a:alpha val="0"/>
                  </a:srgbClr>
                </a:clrTo>
              </a:clrChange>
            </a:blip>
            <a:srcRect/>
            <a:stretch>
              <a:fillRect/>
            </a:stretch>
          </p:blipFill>
          <p:spPr bwMode="auto">
            <a:xfrm>
              <a:off x="2784" y="2837"/>
              <a:ext cx="216" cy="187"/>
            </a:xfrm>
            <a:prstGeom prst="rect">
              <a:avLst/>
            </a:prstGeom>
            <a:noFill/>
            <a:ln w="9525">
              <a:noFill/>
              <a:miter lim="800000"/>
              <a:headEnd/>
              <a:tailEnd/>
            </a:ln>
          </p:spPr>
        </p:pic>
      </p:grpSp>
      <p:sp>
        <p:nvSpPr>
          <p:cNvPr id="2" name="Slide Number Placeholder 1">
            <a:extLst>
              <a:ext uri="{FF2B5EF4-FFF2-40B4-BE49-F238E27FC236}">
                <a16:creationId xmlns:a16="http://schemas.microsoft.com/office/drawing/2014/main" id="{EFD9C48A-6667-9C42-B90C-11BF9EE2A683}"/>
              </a:ext>
            </a:extLst>
          </p:cNvPr>
          <p:cNvSpPr>
            <a:spLocks noGrp="1"/>
          </p:cNvSpPr>
          <p:nvPr>
            <p:ph type="sldNum" sz="quarter" idx="12"/>
          </p:nvPr>
        </p:nvSpPr>
        <p:spPr/>
        <p:txBody>
          <a:bodyPr/>
          <a:lstStyle/>
          <a:p>
            <a:pPr>
              <a:defRPr/>
            </a:pPr>
            <a:fld id="{8E81798C-0F99-461B-869F-8FC2E08F7ABC}" type="slidenum">
              <a:rPr lang="en-US" smtClean="0"/>
              <a:pPr>
                <a:defRPr/>
              </a:pPr>
              <a:t>34</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601" y="4246885"/>
            <a:ext cx="3657600" cy="2343054"/>
          </a:xfrm>
          <a:prstGeom prst="rect">
            <a:avLst/>
          </a:prstGeom>
          <a:noFill/>
          <a:extLst>
            <a:ext uri="{909E8E84-426E-40dd-AFC4-6F175D3DCCD1}">
              <a14:hiddenFill xmlns="" xmlns:a14="http://schemas.microsoft.com/office/drawing/2010/main">
                <a:solidFill>
                  <a:srgbClr val="FFFFFF"/>
                </a:solidFill>
              </a14:hiddenFill>
            </a:ext>
          </a:extLst>
        </p:spPr>
      </p:pic>
      <p:sp>
        <p:nvSpPr>
          <p:cNvPr id="18434" name="Rectangle 2"/>
          <p:cNvSpPr>
            <a:spLocks noGrp="1" noChangeArrowheads="1"/>
          </p:cNvSpPr>
          <p:nvPr>
            <p:ph type="title"/>
          </p:nvPr>
        </p:nvSpPr>
        <p:spPr/>
        <p:txBody>
          <a:bodyPr/>
          <a:lstStyle/>
          <a:p>
            <a:r>
              <a:rPr lang="en-US" dirty="0"/>
              <a:t>Generalized minimax</a:t>
            </a:r>
          </a:p>
        </p:txBody>
      </p:sp>
      <p:sp>
        <p:nvSpPr>
          <p:cNvPr id="18435" name="Rectangle 3"/>
          <p:cNvSpPr>
            <a:spLocks noGrp="1" noChangeArrowheads="1"/>
          </p:cNvSpPr>
          <p:nvPr>
            <p:ph idx="1"/>
          </p:nvPr>
        </p:nvSpPr>
        <p:spPr>
          <a:xfrm>
            <a:off x="304800" y="1371600"/>
            <a:ext cx="8610600" cy="4525963"/>
          </a:xfrm>
        </p:spPr>
        <p:txBody>
          <a:bodyPr/>
          <a:lstStyle/>
          <a:p>
            <a:pPr>
              <a:lnSpc>
                <a:spcPct val="80000"/>
              </a:lnSpc>
            </a:pPr>
            <a:r>
              <a:rPr lang="en-US" sz="2400" dirty="0"/>
              <a:t>What if the game is not zero-sum, or has multiple players?</a:t>
            </a:r>
          </a:p>
          <a:p>
            <a:pPr lvl="2">
              <a:lnSpc>
                <a:spcPct val="80000"/>
              </a:lnSpc>
            </a:pPr>
            <a:endParaRPr lang="en-US" sz="1600" dirty="0"/>
          </a:p>
          <a:p>
            <a:pPr>
              <a:lnSpc>
                <a:spcPct val="80000"/>
              </a:lnSpc>
            </a:pPr>
            <a:r>
              <a:rPr lang="en-US" sz="2400" dirty="0"/>
              <a:t>Generalization of minimax:</a:t>
            </a:r>
          </a:p>
          <a:p>
            <a:pPr lvl="1">
              <a:lnSpc>
                <a:spcPct val="80000"/>
              </a:lnSpc>
            </a:pPr>
            <a:r>
              <a:rPr lang="en-US" sz="2000" dirty="0"/>
              <a:t>Terminals have </a:t>
            </a:r>
            <a:r>
              <a:rPr lang="en-US" sz="2000" b="1" i="1" dirty="0">
                <a:solidFill>
                  <a:srgbClr val="FF0000"/>
                </a:solidFill>
              </a:rPr>
              <a:t>utility </a:t>
            </a:r>
            <a:r>
              <a:rPr lang="en-US" sz="2000" b="1" i="1" dirty="0" err="1">
                <a:solidFill>
                  <a:srgbClr val="FF0000"/>
                </a:solidFill>
              </a:rPr>
              <a:t>tuples</a:t>
            </a:r>
            <a:endParaRPr lang="en-US" sz="2000" b="1" i="1" dirty="0">
              <a:solidFill>
                <a:srgbClr val="FF0000"/>
              </a:solidFill>
            </a:endParaRPr>
          </a:p>
          <a:p>
            <a:pPr lvl="1">
              <a:lnSpc>
                <a:spcPct val="80000"/>
              </a:lnSpc>
            </a:pPr>
            <a:r>
              <a:rPr lang="en-US" sz="2000" dirty="0"/>
              <a:t>Node values are also utility </a:t>
            </a:r>
            <a:r>
              <a:rPr lang="en-US" sz="2000" dirty="0" err="1"/>
              <a:t>tuples</a:t>
            </a:r>
            <a:endParaRPr lang="en-US" sz="2000" dirty="0"/>
          </a:p>
          <a:p>
            <a:pPr lvl="1">
              <a:lnSpc>
                <a:spcPct val="80000"/>
              </a:lnSpc>
            </a:pPr>
            <a:r>
              <a:rPr lang="en-US" sz="2000" b="1" i="1" dirty="0">
                <a:solidFill>
                  <a:srgbClr val="0000FF"/>
                </a:solidFill>
              </a:rPr>
              <a:t>Each player maximizes its own component</a:t>
            </a:r>
          </a:p>
          <a:p>
            <a:pPr lvl="1">
              <a:lnSpc>
                <a:spcPct val="80000"/>
              </a:lnSpc>
            </a:pPr>
            <a:r>
              <a:rPr lang="en-US" sz="2000" dirty="0"/>
              <a:t>Can give rise to cooperation and</a:t>
            </a:r>
          </a:p>
          <a:p>
            <a:pPr lvl="1">
              <a:lnSpc>
                <a:spcPct val="80000"/>
              </a:lnSpc>
              <a:buNone/>
            </a:pPr>
            <a:r>
              <a:rPr lang="en-US" sz="2000" dirty="0"/>
              <a:t>	competition dynamically…</a:t>
            </a:r>
          </a:p>
        </p:txBody>
      </p:sp>
      <p:grpSp>
        <p:nvGrpSpPr>
          <p:cNvPr id="34" name="Group 33"/>
          <p:cNvGrpSpPr/>
          <p:nvPr/>
        </p:nvGrpSpPr>
        <p:grpSpPr>
          <a:xfrm>
            <a:off x="4572000" y="1972273"/>
            <a:ext cx="6934200" cy="3742727"/>
            <a:chOff x="3200400" y="2057400"/>
            <a:chExt cx="5638800" cy="3043536"/>
          </a:xfrm>
        </p:grpSpPr>
        <p:sp>
          <p:nvSpPr>
            <p:cNvPr id="18436" name="Text Box 25"/>
            <p:cNvSpPr txBox="1">
              <a:spLocks noChangeArrowheads="1"/>
            </p:cNvSpPr>
            <p:nvPr/>
          </p:nvSpPr>
          <p:spPr bwMode="auto">
            <a:xfrm>
              <a:off x="32004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dirty="0">
                  <a:solidFill>
                    <a:srgbClr val="CC0000"/>
                  </a:solidFill>
                  <a:latin typeface="Calibri"/>
                  <a:cs typeface="Calibri"/>
                </a:rPr>
                <a:t>1</a:t>
              </a:r>
              <a:r>
                <a:rPr lang="en-US" dirty="0">
                  <a:latin typeface="Calibri"/>
                  <a:cs typeface="Calibri"/>
                </a:rPr>
                <a:t>,</a:t>
              </a:r>
              <a:r>
                <a:rPr lang="en-US" dirty="0">
                  <a:solidFill>
                    <a:srgbClr val="3333FF"/>
                  </a:solidFill>
                  <a:latin typeface="Calibri"/>
                  <a:cs typeface="Calibri"/>
                </a:rPr>
                <a:t>1,</a:t>
              </a:r>
              <a:r>
                <a:rPr lang="en-US" dirty="0">
                  <a:solidFill>
                    <a:srgbClr val="008000"/>
                  </a:solidFill>
                  <a:latin typeface="Calibri"/>
                  <a:cs typeface="Calibri"/>
                </a:rPr>
                <a:t>6</a:t>
              </a:r>
            </a:p>
          </p:txBody>
        </p:sp>
        <p:sp>
          <p:nvSpPr>
            <p:cNvPr id="18437" name="Text Box 26"/>
            <p:cNvSpPr txBox="1">
              <a:spLocks noChangeArrowheads="1"/>
            </p:cNvSpPr>
            <p:nvPr/>
          </p:nvSpPr>
          <p:spPr bwMode="auto">
            <a:xfrm>
              <a:off x="38862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dirty="0">
                  <a:solidFill>
                    <a:srgbClr val="CC0000"/>
                  </a:solidFill>
                  <a:latin typeface="Calibri"/>
                  <a:cs typeface="Calibri"/>
                </a:rPr>
                <a:t>0</a:t>
              </a:r>
              <a:r>
                <a:rPr lang="en-US" dirty="0">
                  <a:latin typeface="Calibri"/>
                  <a:cs typeface="Calibri"/>
                </a:rPr>
                <a:t>,</a:t>
              </a:r>
              <a:r>
                <a:rPr lang="en-US" dirty="0">
                  <a:solidFill>
                    <a:srgbClr val="3333FF"/>
                  </a:solidFill>
                  <a:latin typeface="Calibri"/>
                  <a:cs typeface="Calibri"/>
                </a:rPr>
                <a:t>0,</a:t>
              </a:r>
              <a:r>
                <a:rPr lang="en-US" dirty="0">
                  <a:solidFill>
                    <a:srgbClr val="008000"/>
                  </a:solidFill>
                  <a:latin typeface="Calibri"/>
                  <a:cs typeface="Calibri"/>
                </a:rPr>
                <a:t>7</a:t>
              </a:r>
            </a:p>
          </p:txBody>
        </p:sp>
        <p:sp>
          <p:nvSpPr>
            <p:cNvPr id="18438" name="Text Box 27"/>
            <p:cNvSpPr txBox="1">
              <a:spLocks noChangeArrowheads="1"/>
            </p:cNvSpPr>
            <p:nvPr/>
          </p:nvSpPr>
          <p:spPr bwMode="auto">
            <a:xfrm>
              <a:off x="46482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dirty="0">
                  <a:solidFill>
                    <a:srgbClr val="CC0000"/>
                  </a:solidFill>
                  <a:latin typeface="Calibri"/>
                  <a:cs typeface="Calibri"/>
                </a:rPr>
                <a:t>9</a:t>
              </a:r>
              <a:r>
                <a:rPr lang="en-US" dirty="0">
                  <a:latin typeface="Calibri"/>
                  <a:cs typeface="Calibri"/>
                </a:rPr>
                <a:t>,</a:t>
              </a:r>
              <a:r>
                <a:rPr lang="en-US" dirty="0">
                  <a:solidFill>
                    <a:srgbClr val="3333FF"/>
                  </a:solidFill>
                  <a:latin typeface="Calibri"/>
                  <a:cs typeface="Calibri"/>
                </a:rPr>
                <a:t>9</a:t>
              </a:r>
              <a:r>
                <a:rPr lang="en-US" dirty="0">
                  <a:latin typeface="Calibri"/>
                  <a:cs typeface="Calibri"/>
                </a:rPr>
                <a:t>,</a:t>
              </a:r>
              <a:r>
                <a:rPr lang="en-US" dirty="0">
                  <a:solidFill>
                    <a:srgbClr val="008000"/>
                  </a:solidFill>
                  <a:latin typeface="Calibri"/>
                  <a:cs typeface="Calibri"/>
                </a:rPr>
                <a:t>0</a:t>
              </a:r>
            </a:p>
          </p:txBody>
        </p:sp>
        <p:sp>
          <p:nvSpPr>
            <p:cNvPr id="18439" name="Text Box 28"/>
            <p:cNvSpPr txBox="1">
              <a:spLocks noChangeArrowheads="1"/>
            </p:cNvSpPr>
            <p:nvPr/>
          </p:nvSpPr>
          <p:spPr bwMode="auto">
            <a:xfrm>
              <a:off x="53340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dirty="0">
                  <a:solidFill>
                    <a:srgbClr val="CC0000"/>
                  </a:solidFill>
                  <a:latin typeface="Calibri"/>
                  <a:cs typeface="Calibri"/>
                </a:rPr>
                <a:t>8</a:t>
              </a:r>
              <a:r>
                <a:rPr lang="en-US" dirty="0">
                  <a:latin typeface="Calibri"/>
                  <a:cs typeface="Calibri"/>
                </a:rPr>
                <a:t>,</a:t>
              </a:r>
              <a:r>
                <a:rPr lang="en-US" dirty="0">
                  <a:solidFill>
                    <a:srgbClr val="3333FF"/>
                  </a:solidFill>
                  <a:latin typeface="Calibri"/>
                  <a:cs typeface="Calibri"/>
                </a:rPr>
                <a:t>8</a:t>
              </a:r>
              <a:r>
                <a:rPr lang="en-US" dirty="0">
                  <a:latin typeface="Calibri"/>
                  <a:cs typeface="Calibri"/>
                </a:rPr>
                <a:t>,</a:t>
              </a:r>
              <a:r>
                <a:rPr lang="en-US" dirty="0">
                  <a:solidFill>
                    <a:srgbClr val="008000"/>
                  </a:solidFill>
                  <a:latin typeface="Calibri"/>
                  <a:cs typeface="Calibri"/>
                </a:rPr>
                <a:t>1</a:t>
              </a:r>
            </a:p>
          </p:txBody>
        </p:sp>
        <p:sp>
          <p:nvSpPr>
            <p:cNvPr id="18440" name="Text Box 29"/>
            <p:cNvSpPr txBox="1">
              <a:spLocks noChangeArrowheads="1"/>
            </p:cNvSpPr>
            <p:nvPr/>
          </p:nvSpPr>
          <p:spPr bwMode="auto">
            <a:xfrm>
              <a:off x="60960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dirty="0">
                  <a:solidFill>
                    <a:srgbClr val="CC0000"/>
                  </a:solidFill>
                  <a:latin typeface="Calibri"/>
                  <a:cs typeface="Calibri"/>
                </a:rPr>
                <a:t>9</a:t>
              </a:r>
              <a:r>
                <a:rPr lang="en-US" dirty="0">
                  <a:latin typeface="Calibri"/>
                  <a:cs typeface="Calibri"/>
                </a:rPr>
                <a:t>,</a:t>
              </a:r>
              <a:r>
                <a:rPr lang="en-US" dirty="0">
                  <a:solidFill>
                    <a:srgbClr val="3333FF"/>
                  </a:solidFill>
                  <a:latin typeface="Calibri"/>
                  <a:cs typeface="Calibri"/>
                </a:rPr>
                <a:t>9</a:t>
              </a:r>
              <a:r>
                <a:rPr lang="en-US" dirty="0">
                  <a:latin typeface="Calibri"/>
                  <a:cs typeface="Calibri"/>
                </a:rPr>
                <a:t>,</a:t>
              </a:r>
              <a:r>
                <a:rPr lang="en-US" dirty="0">
                  <a:solidFill>
                    <a:srgbClr val="008000"/>
                  </a:solidFill>
                  <a:latin typeface="Calibri"/>
                  <a:cs typeface="Calibri"/>
                </a:rPr>
                <a:t>0</a:t>
              </a:r>
            </a:p>
          </p:txBody>
        </p:sp>
        <p:sp>
          <p:nvSpPr>
            <p:cNvPr id="18441" name="Text Box 30"/>
            <p:cNvSpPr txBox="1">
              <a:spLocks noChangeArrowheads="1"/>
            </p:cNvSpPr>
            <p:nvPr/>
          </p:nvSpPr>
          <p:spPr bwMode="auto">
            <a:xfrm>
              <a:off x="67818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dirty="0">
                  <a:solidFill>
                    <a:srgbClr val="CC0000"/>
                  </a:solidFill>
                  <a:latin typeface="Calibri"/>
                  <a:cs typeface="Calibri"/>
                </a:rPr>
                <a:t>7</a:t>
              </a:r>
              <a:r>
                <a:rPr lang="en-US" dirty="0">
                  <a:latin typeface="Calibri"/>
                  <a:cs typeface="Calibri"/>
                </a:rPr>
                <a:t>,</a:t>
              </a:r>
              <a:r>
                <a:rPr lang="en-US" dirty="0">
                  <a:solidFill>
                    <a:srgbClr val="3333FF"/>
                  </a:solidFill>
                  <a:latin typeface="Calibri"/>
                  <a:cs typeface="Calibri"/>
                </a:rPr>
                <a:t>7</a:t>
              </a:r>
              <a:r>
                <a:rPr lang="en-US" dirty="0">
                  <a:latin typeface="Calibri"/>
                  <a:cs typeface="Calibri"/>
                </a:rPr>
                <a:t>,</a:t>
              </a:r>
              <a:r>
                <a:rPr lang="en-US" dirty="0">
                  <a:solidFill>
                    <a:srgbClr val="008000"/>
                  </a:solidFill>
                  <a:latin typeface="Calibri"/>
                  <a:cs typeface="Calibri"/>
                </a:rPr>
                <a:t>2</a:t>
              </a:r>
            </a:p>
          </p:txBody>
        </p:sp>
        <p:sp>
          <p:nvSpPr>
            <p:cNvPr id="18442" name="Text Box 31"/>
            <p:cNvSpPr txBox="1">
              <a:spLocks noChangeArrowheads="1"/>
            </p:cNvSpPr>
            <p:nvPr/>
          </p:nvSpPr>
          <p:spPr bwMode="auto">
            <a:xfrm>
              <a:off x="75438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dirty="0">
                  <a:solidFill>
                    <a:srgbClr val="CC0000"/>
                  </a:solidFill>
                  <a:latin typeface="Calibri"/>
                  <a:cs typeface="Calibri"/>
                </a:rPr>
                <a:t>0</a:t>
              </a:r>
              <a:r>
                <a:rPr lang="en-US" dirty="0">
                  <a:latin typeface="Calibri"/>
                  <a:cs typeface="Calibri"/>
                </a:rPr>
                <a:t>,</a:t>
              </a:r>
              <a:r>
                <a:rPr lang="en-US" dirty="0">
                  <a:solidFill>
                    <a:srgbClr val="3333FF"/>
                  </a:solidFill>
                  <a:latin typeface="Calibri"/>
                  <a:cs typeface="Calibri"/>
                </a:rPr>
                <a:t>0</a:t>
              </a:r>
              <a:r>
                <a:rPr lang="en-US" dirty="0">
                  <a:latin typeface="Calibri"/>
                  <a:cs typeface="Calibri"/>
                </a:rPr>
                <a:t>,</a:t>
              </a:r>
              <a:r>
                <a:rPr lang="en-US" dirty="0">
                  <a:solidFill>
                    <a:srgbClr val="008000"/>
                  </a:solidFill>
                  <a:latin typeface="Calibri"/>
                  <a:cs typeface="Calibri"/>
                </a:rPr>
                <a:t>8</a:t>
              </a:r>
            </a:p>
          </p:txBody>
        </p:sp>
        <p:sp>
          <p:nvSpPr>
            <p:cNvPr id="18443" name="Text Box 32"/>
            <p:cNvSpPr txBox="1">
              <a:spLocks noChangeArrowheads="1"/>
            </p:cNvSpPr>
            <p:nvPr/>
          </p:nvSpPr>
          <p:spPr bwMode="auto">
            <a:xfrm>
              <a:off x="82296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dirty="0">
                  <a:solidFill>
                    <a:srgbClr val="CC0000"/>
                  </a:solidFill>
                  <a:latin typeface="Calibri"/>
                  <a:cs typeface="Calibri"/>
                </a:rPr>
                <a:t>0</a:t>
              </a:r>
              <a:r>
                <a:rPr lang="en-US" dirty="0">
                  <a:latin typeface="Calibri"/>
                  <a:cs typeface="Calibri"/>
                </a:rPr>
                <a:t>,</a:t>
              </a:r>
              <a:r>
                <a:rPr lang="en-US" dirty="0">
                  <a:solidFill>
                    <a:srgbClr val="3333FF"/>
                  </a:solidFill>
                  <a:latin typeface="Calibri"/>
                  <a:cs typeface="Calibri"/>
                </a:rPr>
                <a:t>0</a:t>
              </a:r>
              <a:r>
                <a:rPr lang="en-US" dirty="0">
                  <a:latin typeface="Calibri"/>
                  <a:cs typeface="Calibri"/>
                </a:rPr>
                <a:t>,</a:t>
              </a:r>
              <a:r>
                <a:rPr lang="en-US" dirty="0">
                  <a:solidFill>
                    <a:srgbClr val="008000"/>
                  </a:solidFill>
                  <a:latin typeface="Calibri"/>
                  <a:cs typeface="Calibri"/>
                </a:rPr>
                <a:t>7</a:t>
              </a:r>
            </a:p>
          </p:txBody>
        </p:sp>
        <p:cxnSp>
          <p:nvCxnSpPr>
            <p:cNvPr id="18445" name="AutoShape 11"/>
            <p:cNvCxnSpPr>
              <a:cxnSpLocks noChangeShapeType="1"/>
            </p:cNvCxnSpPr>
            <p:nvPr/>
          </p:nvCxnSpPr>
          <p:spPr bwMode="auto">
            <a:xfrm flipH="1">
              <a:off x="4686300" y="2362200"/>
              <a:ext cx="1295400" cy="457200"/>
            </a:xfrm>
            <a:prstGeom prst="straightConnector1">
              <a:avLst/>
            </a:prstGeom>
            <a:noFill/>
            <a:ln w="19050">
              <a:solidFill>
                <a:schemeClr val="tx1"/>
              </a:solidFill>
              <a:round/>
              <a:headEnd/>
              <a:tailEnd type="triangle" w="lg" len="lg"/>
            </a:ln>
          </p:spPr>
        </p:cxnSp>
        <p:cxnSp>
          <p:nvCxnSpPr>
            <p:cNvPr id="18446" name="AutoShape 12"/>
            <p:cNvCxnSpPr>
              <a:cxnSpLocks noChangeShapeType="1"/>
            </p:cNvCxnSpPr>
            <p:nvPr/>
          </p:nvCxnSpPr>
          <p:spPr bwMode="auto">
            <a:xfrm>
              <a:off x="5981700" y="2362200"/>
              <a:ext cx="1447800" cy="457200"/>
            </a:xfrm>
            <a:prstGeom prst="straightConnector1">
              <a:avLst/>
            </a:prstGeom>
            <a:noFill/>
            <a:ln w="19050">
              <a:solidFill>
                <a:schemeClr val="tx1"/>
              </a:solidFill>
              <a:round/>
              <a:headEnd/>
              <a:tailEnd type="triangle" w="lg" len="lg"/>
            </a:ln>
          </p:spPr>
        </p:cxnSp>
        <p:cxnSp>
          <p:nvCxnSpPr>
            <p:cNvPr id="18447" name="AutoShape 13"/>
            <p:cNvCxnSpPr>
              <a:cxnSpLocks noChangeShapeType="1"/>
            </p:cNvCxnSpPr>
            <p:nvPr/>
          </p:nvCxnSpPr>
          <p:spPr bwMode="auto">
            <a:xfrm flipH="1">
              <a:off x="4000500" y="3124200"/>
              <a:ext cx="685800" cy="609600"/>
            </a:xfrm>
            <a:prstGeom prst="straightConnector1">
              <a:avLst/>
            </a:prstGeom>
            <a:noFill/>
            <a:ln w="19050">
              <a:solidFill>
                <a:schemeClr val="tx1"/>
              </a:solidFill>
              <a:round/>
              <a:headEnd/>
              <a:tailEnd type="triangle" w="lg" len="lg"/>
            </a:ln>
          </p:spPr>
        </p:cxnSp>
        <p:cxnSp>
          <p:nvCxnSpPr>
            <p:cNvPr id="18448" name="AutoShape 14"/>
            <p:cNvCxnSpPr>
              <a:cxnSpLocks noChangeShapeType="1"/>
            </p:cNvCxnSpPr>
            <p:nvPr/>
          </p:nvCxnSpPr>
          <p:spPr bwMode="auto">
            <a:xfrm>
              <a:off x="4686300" y="3124200"/>
              <a:ext cx="609600" cy="609600"/>
            </a:xfrm>
            <a:prstGeom prst="straightConnector1">
              <a:avLst/>
            </a:prstGeom>
            <a:noFill/>
            <a:ln w="19050">
              <a:solidFill>
                <a:schemeClr val="tx1"/>
              </a:solidFill>
              <a:round/>
              <a:headEnd/>
              <a:tailEnd type="triangle" w="lg" len="lg"/>
            </a:ln>
          </p:spPr>
        </p:cxnSp>
        <p:cxnSp>
          <p:nvCxnSpPr>
            <p:cNvPr id="18449" name="AutoShape 15"/>
            <p:cNvCxnSpPr>
              <a:cxnSpLocks noChangeShapeType="1"/>
            </p:cNvCxnSpPr>
            <p:nvPr/>
          </p:nvCxnSpPr>
          <p:spPr bwMode="auto">
            <a:xfrm flipH="1">
              <a:off x="6819900" y="3124200"/>
              <a:ext cx="609600" cy="609600"/>
            </a:xfrm>
            <a:prstGeom prst="straightConnector1">
              <a:avLst/>
            </a:prstGeom>
            <a:noFill/>
            <a:ln w="19050">
              <a:solidFill>
                <a:schemeClr val="tx1"/>
              </a:solidFill>
              <a:round/>
              <a:headEnd/>
              <a:tailEnd type="triangle" w="lg" len="lg"/>
            </a:ln>
          </p:spPr>
        </p:cxnSp>
        <p:cxnSp>
          <p:nvCxnSpPr>
            <p:cNvPr id="18450" name="AutoShape 16"/>
            <p:cNvCxnSpPr>
              <a:cxnSpLocks noChangeShapeType="1"/>
            </p:cNvCxnSpPr>
            <p:nvPr/>
          </p:nvCxnSpPr>
          <p:spPr bwMode="auto">
            <a:xfrm>
              <a:off x="7429500" y="3124200"/>
              <a:ext cx="609600" cy="609600"/>
            </a:xfrm>
            <a:prstGeom prst="straightConnector1">
              <a:avLst/>
            </a:prstGeom>
            <a:noFill/>
            <a:ln w="19050">
              <a:solidFill>
                <a:schemeClr val="tx1"/>
              </a:solidFill>
              <a:round/>
              <a:headEnd/>
              <a:tailEnd type="triangle" w="lg" len="lg"/>
            </a:ln>
          </p:spPr>
        </p:cxnSp>
        <p:cxnSp>
          <p:nvCxnSpPr>
            <p:cNvPr id="18451" name="AutoShape 17"/>
            <p:cNvCxnSpPr>
              <a:cxnSpLocks noChangeShapeType="1"/>
            </p:cNvCxnSpPr>
            <p:nvPr/>
          </p:nvCxnSpPr>
          <p:spPr bwMode="auto">
            <a:xfrm flipH="1">
              <a:off x="3733800" y="4038600"/>
              <a:ext cx="266700" cy="685800"/>
            </a:xfrm>
            <a:prstGeom prst="straightConnector1">
              <a:avLst/>
            </a:prstGeom>
            <a:noFill/>
            <a:ln w="19050">
              <a:solidFill>
                <a:schemeClr val="tx1"/>
              </a:solidFill>
              <a:round/>
              <a:headEnd/>
              <a:tailEnd type="triangle" w="lg" len="lg"/>
            </a:ln>
          </p:spPr>
        </p:cxnSp>
        <p:cxnSp>
          <p:nvCxnSpPr>
            <p:cNvPr id="18452" name="AutoShape 18"/>
            <p:cNvCxnSpPr>
              <a:cxnSpLocks noChangeShapeType="1"/>
            </p:cNvCxnSpPr>
            <p:nvPr/>
          </p:nvCxnSpPr>
          <p:spPr bwMode="auto">
            <a:xfrm>
              <a:off x="4000500" y="4038600"/>
              <a:ext cx="190500" cy="685800"/>
            </a:xfrm>
            <a:prstGeom prst="straightConnector1">
              <a:avLst/>
            </a:prstGeom>
            <a:noFill/>
            <a:ln w="19050">
              <a:solidFill>
                <a:schemeClr val="tx1"/>
              </a:solidFill>
              <a:round/>
              <a:headEnd/>
              <a:tailEnd type="triangle" w="lg" len="lg"/>
            </a:ln>
          </p:spPr>
        </p:cxnSp>
        <p:cxnSp>
          <p:nvCxnSpPr>
            <p:cNvPr id="18453" name="AutoShape 19"/>
            <p:cNvCxnSpPr>
              <a:cxnSpLocks noChangeShapeType="1"/>
            </p:cNvCxnSpPr>
            <p:nvPr/>
          </p:nvCxnSpPr>
          <p:spPr bwMode="auto">
            <a:xfrm flipH="1">
              <a:off x="5029200" y="4038600"/>
              <a:ext cx="266700" cy="685800"/>
            </a:xfrm>
            <a:prstGeom prst="straightConnector1">
              <a:avLst/>
            </a:prstGeom>
            <a:noFill/>
            <a:ln w="19050">
              <a:solidFill>
                <a:schemeClr val="tx1"/>
              </a:solidFill>
              <a:round/>
              <a:headEnd/>
              <a:tailEnd type="triangle" w="lg" len="lg"/>
            </a:ln>
          </p:spPr>
        </p:cxnSp>
        <p:cxnSp>
          <p:nvCxnSpPr>
            <p:cNvPr id="18454" name="AutoShape 20"/>
            <p:cNvCxnSpPr>
              <a:cxnSpLocks noChangeShapeType="1"/>
            </p:cNvCxnSpPr>
            <p:nvPr/>
          </p:nvCxnSpPr>
          <p:spPr bwMode="auto">
            <a:xfrm>
              <a:off x="5295900" y="4038600"/>
              <a:ext cx="266700" cy="685800"/>
            </a:xfrm>
            <a:prstGeom prst="straightConnector1">
              <a:avLst/>
            </a:prstGeom>
            <a:noFill/>
            <a:ln w="19050">
              <a:solidFill>
                <a:schemeClr val="tx1"/>
              </a:solidFill>
              <a:round/>
              <a:headEnd/>
              <a:tailEnd type="triangle" w="lg" len="lg"/>
            </a:ln>
          </p:spPr>
        </p:cxnSp>
        <p:cxnSp>
          <p:nvCxnSpPr>
            <p:cNvPr id="18455" name="AutoShape 21"/>
            <p:cNvCxnSpPr>
              <a:cxnSpLocks noChangeShapeType="1"/>
            </p:cNvCxnSpPr>
            <p:nvPr/>
          </p:nvCxnSpPr>
          <p:spPr bwMode="auto">
            <a:xfrm flipH="1">
              <a:off x="6553200" y="4038600"/>
              <a:ext cx="266700" cy="685800"/>
            </a:xfrm>
            <a:prstGeom prst="straightConnector1">
              <a:avLst/>
            </a:prstGeom>
            <a:noFill/>
            <a:ln w="19050">
              <a:solidFill>
                <a:schemeClr val="tx1"/>
              </a:solidFill>
              <a:round/>
              <a:headEnd/>
              <a:tailEnd type="triangle" w="lg" len="lg"/>
            </a:ln>
          </p:spPr>
        </p:cxnSp>
        <p:cxnSp>
          <p:nvCxnSpPr>
            <p:cNvPr id="18456" name="AutoShape 22"/>
            <p:cNvCxnSpPr>
              <a:cxnSpLocks noChangeShapeType="1"/>
            </p:cNvCxnSpPr>
            <p:nvPr/>
          </p:nvCxnSpPr>
          <p:spPr bwMode="auto">
            <a:xfrm>
              <a:off x="6819900" y="4038600"/>
              <a:ext cx="190500" cy="685800"/>
            </a:xfrm>
            <a:prstGeom prst="straightConnector1">
              <a:avLst/>
            </a:prstGeom>
            <a:noFill/>
            <a:ln w="19050">
              <a:solidFill>
                <a:schemeClr val="tx1"/>
              </a:solidFill>
              <a:round/>
              <a:headEnd/>
              <a:tailEnd type="triangle" w="lg" len="lg"/>
            </a:ln>
          </p:spPr>
        </p:cxnSp>
        <p:cxnSp>
          <p:nvCxnSpPr>
            <p:cNvPr id="18457" name="AutoShape 23"/>
            <p:cNvCxnSpPr>
              <a:cxnSpLocks noChangeShapeType="1"/>
            </p:cNvCxnSpPr>
            <p:nvPr/>
          </p:nvCxnSpPr>
          <p:spPr bwMode="auto">
            <a:xfrm flipH="1">
              <a:off x="7772400" y="4038600"/>
              <a:ext cx="266700" cy="685800"/>
            </a:xfrm>
            <a:prstGeom prst="straightConnector1">
              <a:avLst/>
            </a:prstGeom>
            <a:noFill/>
            <a:ln w="19050">
              <a:solidFill>
                <a:schemeClr val="tx1"/>
              </a:solidFill>
              <a:round/>
              <a:headEnd/>
              <a:tailEnd type="triangle" w="lg" len="lg"/>
            </a:ln>
          </p:spPr>
        </p:cxnSp>
        <p:cxnSp>
          <p:nvCxnSpPr>
            <p:cNvPr id="18458" name="AutoShape 24"/>
            <p:cNvCxnSpPr>
              <a:cxnSpLocks noChangeShapeType="1"/>
            </p:cNvCxnSpPr>
            <p:nvPr/>
          </p:nvCxnSpPr>
          <p:spPr bwMode="auto">
            <a:xfrm>
              <a:off x="8039100" y="4038600"/>
              <a:ext cx="266700" cy="685800"/>
            </a:xfrm>
            <a:prstGeom prst="straightConnector1">
              <a:avLst/>
            </a:prstGeom>
            <a:noFill/>
            <a:ln w="19050">
              <a:solidFill>
                <a:schemeClr val="tx1"/>
              </a:solidFill>
              <a:round/>
              <a:headEnd/>
              <a:tailEnd type="triangle" w="lg" len="lg"/>
            </a:ln>
          </p:spPr>
        </p:cxnSp>
        <p:sp>
          <p:nvSpPr>
            <p:cNvPr id="18459" name="AutoShape 27"/>
            <p:cNvSpPr>
              <a:spLocks noChangeArrowheads="1"/>
            </p:cNvSpPr>
            <p:nvPr/>
          </p:nvSpPr>
          <p:spPr bwMode="auto">
            <a:xfrm>
              <a:off x="5762625" y="2057400"/>
              <a:ext cx="436563" cy="304800"/>
            </a:xfrm>
            <a:prstGeom prst="triangle">
              <a:avLst>
                <a:gd name="adj" fmla="val 50000"/>
              </a:avLst>
            </a:prstGeom>
            <a:solidFill>
              <a:srgbClr val="CC0000"/>
            </a:solidFill>
            <a:ln w="19050">
              <a:solidFill>
                <a:schemeClr val="tx1"/>
              </a:solidFill>
              <a:miter lim="800000"/>
              <a:headEnd/>
              <a:tailEnd/>
            </a:ln>
          </p:spPr>
          <p:txBody>
            <a:bodyPr wrap="none" anchor="ctr"/>
            <a:lstStyle/>
            <a:p>
              <a:pPr algn="ctr"/>
              <a:endParaRPr lang="en-US" sz="2400">
                <a:latin typeface="Calibri"/>
                <a:cs typeface="Calibri"/>
              </a:endParaRPr>
            </a:p>
          </p:txBody>
        </p:sp>
        <p:sp>
          <p:nvSpPr>
            <p:cNvPr id="18460" name="AutoShape 27"/>
            <p:cNvSpPr>
              <a:spLocks noChangeArrowheads="1"/>
            </p:cNvSpPr>
            <p:nvPr/>
          </p:nvSpPr>
          <p:spPr bwMode="auto">
            <a:xfrm>
              <a:off x="4481513" y="2819400"/>
              <a:ext cx="436562" cy="304800"/>
            </a:xfrm>
            <a:prstGeom prst="triangle">
              <a:avLst>
                <a:gd name="adj" fmla="val 50000"/>
              </a:avLst>
            </a:prstGeom>
            <a:solidFill>
              <a:srgbClr val="3333FF"/>
            </a:solidFill>
            <a:ln w="19050">
              <a:solidFill>
                <a:schemeClr val="tx1"/>
              </a:solidFill>
              <a:miter lim="800000"/>
              <a:headEnd/>
              <a:tailEnd/>
            </a:ln>
          </p:spPr>
          <p:txBody>
            <a:bodyPr wrap="none" anchor="ctr"/>
            <a:lstStyle/>
            <a:p>
              <a:pPr algn="ctr"/>
              <a:endParaRPr lang="en-US" sz="2400">
                <a:latin typeface="Calibri"/>
                <a:cs typeface="Calibri"/>
              </a:endParaRPr>
            </a:p>
          </p:txBody>
        </p:sp>
        <p:sp>
          <p:nvSpPr>
            <p:cNvPr id="18461" name="AutoShape 27"/>
            <p:cNvSpPr>
              <a:spLocks noChangeArrowheads="1"/>
            </p:cNvSpPr>
            <p:nvPr/>
          </p:nvSpPr>
          <p:spPr bwMode="auto">
            <a:xfrm>
              <a:off x="7799388" y="3733800"/>
              <a:ext cx="436562" cy="304800"/>
            </a:xfrm>
            <a:prstGeom prst="triangle">
              <a:avLst>
                <a:gd name="adj" fmla="val 50000"/>
              </a:avLst>
            </a:prstGeom>
            <a:solidFill>
              <a:srgbClr val="008000"/>
            </a:solidFill>
            <a:ln w="19050">
              <a:solidFill>
                <a:schemeClr val="tx1"/>
              </a:solidFill>
              <a:miter lim="800000"/>
              <a:headEnd/>
              <a:tailEnd/>
            </a:ln>
          </p:spPr>
          <p:txBody>
            <a:bodyPr wrap="none" anchor="ctr"/>
            <a:lstStyle/>
            <a:p>
              <a:pPr algn="ctr"/>
              <a:endParaRPr lang="en-US" sz="2400">
                <a:latin typeface="Calibri"/>
                <a:cs typeface="Calibri"/>
              </a:endParaRPr>
            </a:p>
          </p:txBody>
        </p:sp>
        <p:sp>
          <p:nvSpPr>
            <p:cNvPr id="18462" name="AutoShape 27"/>
            <p:cNvSpPr>
              <a:spLocks noChangeArrowheads="1"/>
            </p:cNvSpPr>
            <p:nvPr/>
          </p:nvSpPr>
          <p:spPr bwMode="auto">
            <a:xfrm>
              <a:off x="7210425" y="2819400"/>
              <a:ext cx="436563" cy="304800"/>
            </a:xfrm>
            <a:prstGeom prst="triangle">
              <a:avLst>
                <a:gd name="adj" fmla="val 50000"/>
              </a:avLst>
            </a:prstGeom>
            <a:solidFill>
              <a:srgbClr val="3333FF"/>
            </a:solidFill>
            <a:ln w="19050">
              <a:solidFill>
                <a:schemeClr val="tx1"/>
              </a:solidFill>
              <a:miter lim="800000"/>
              <a:headEnd/>
              <a:tailEnd/>
            </a:ln>
          </p:spPr>
          <p:txBody>
            <a:bodyPr wrap="none" anchor="ctr"/>
            <a:lstStyle/>
            <a:p>
              <a:pPr algn="ctr"/>
              <a:endParaRPr lang="en-US" sz="2400">
                <a:latin typeface="Calibri"/>
                <a:cs typeface="Calibri"/>
              </a:endParaRPr>
            </a:p>
          </p:txBody>
        </p:sp>
        <p:sp>
          <p:nvSpPr>
            <p:cNvPr id="18463" name="AutoShape 27"/>
            <p:cNvSpPr>
              <a:spLocks noChangeArrowheads="1"/>
            </p:cNvSpPr>
            <p:nvPr/>
          </p:nvSpPr>
          <p:spPr bwMode="auto">
            <a:xfrm>
              <a:off x="6602413" y="3733800"/>
              <a:ext cx="436562" cy="304800"/>
            </a:xfrm>
            <a:prstGeom prst="triangle">
              <a:avLst>
                <a:gd name="adj" fmla="val 50000"/>
              </a:avLst>
            </a:prstGeom>
            <a:solidFill>
              <a:srgbClr val="008000"/>
            </a:solidFill>
            <a:ln w="19050">
              <a:solidFill>
                <a:schemeClr val="tx1"/>
              </a:solidFill>
              <a:miter lim="800000"/>
              <a:headEnd/>
              <a:tailEnd/>
            </a:ln>
          </p:spPr>
          <p:txBody>
            <a:bodyPr wrap="none" anchor="ctr"/>
            <a:lstStyle/>
            <a:p>
              <a:pPr algn="ctr"/>
              <a:endParaRPr lang="en-US" sz="2400">
                <a:latin typeface="Calibri"/>
                <a:cs typeface="Calibri"/>
              </a:endParaRPr>
            </a:p>
          </p:txBody>
        </p:sp>
        <p:sp>
          <p:nvSpPr>
            <p:cNvPr id="18464" name="AutoShape 27"/>
            <p:cNvSpPr>
              <a:spLocks noChangeArrowheads="1"/>
            </p:cNvSpPr>
            <p:nvPr/>
          </p:nvSpPr>
          <p:spPr bwMode="auto">
            <a:xfrm>
              <a:off x="5091113" y="3733800"/>
              <a:ext cx="436562" cy="304800"/>
            </a:xfrm>
            <a:prstGeom prst="triangle">
              <a:avLst>
                <a:gd name="adj" fmla="val 50000"/>
              </a:avLst>
            </a:prstGeom>
            <a:solidFill>
              <a:srgbClr val="008000"/>
            </a:solidFill>
            <a:ln w="19050">
              <a:solidFill>
                <a:schemeClr val="tx1"/>
              </a:solidFill>
              <a:miter lim="800000"/>
              <a:headEnd/>
              <a:tailEnd/>
            </a:ln>
          </p:spPr>
          <p:txBody>
            <a:bodyPr wrap="none" anchor="ctr"/>
            <a:lstStyle/>
            <a:p>
              <a:pPr algn="ctr"/>
              <a:endParaRPr lang="en-US" sz="2400">
                <a:latin typeface="Calibri"/>
                <a:cs typeface="Calibri"/>
              </a:endParaRPr>
            </a:p>
          </p:txBody>
        </p:sp>
        <p:sp>
          <p:nvSpPr>
            <p:cNvPr id="18465" name="AutoShape 27"/>
            <p:cNvSpPr>
              <a:spLocks noChangeArrowheads="1"/>
            </p:cNvSpPr>
            <p:nvPr/>
          </p:nvSpPr>
          <p:spPr bwMode="auto">
            <a:xfrm>
              <a:off x="3795713" y="3733800"/>
              <a:ext cx="436562" cy="304800"/>
            </a:xfrm>
            <a:prstGeom prst="triangle">
              <a:avLst>
                <a:gd name="adj" fmla="val 50000"/>
              </a:avLst>
            </a:prstGeom>
            <a:solidFill>
              <a:srgbClr val="008000"/>
            </a:solidFill>
            <a:ln w="19050">
              <a:solidFill>
                <a:schemeClr val="tx1"/>
              </a:solidFill>
              <a:miter lim="800000"/>
              <a:headEnd/>
              <a:tailEnd/>
            </a:ln>
          </p:spPr>
          <p:txBody>
            <a:bodyPr wrap="none" anchor="ctr"/>
            <a:lstStyle/>
            <a:p>
              <a:pPr algn="ctr"/>
              <a:endParaRPr lang="en-US" sz="2400">
                <a:latin typeface="Calibri"/>
                <a:cs typeface="Calibri"/>
              </a:endParaRPr>
            </a:p>
          </p:txBody>
        </p:sp>
      </p:grpSp>
      <p:sp>
        <p:nvSpPr>
          <p:cNvPr id="36" name="Text Box 26"/>
          <p:cNvSpPr txBox="1">
            <a:spLocks noChangeArrowheads="1"/>
          </p:cNvSpPr>
          <p:nvPr/>
        </p:nvSpPr>
        <p:spPr bwMode="auto">
          <a:xfrm>
            <a:off x="5803557" y="4038600"/>
            <a:ext cx="749643" cy="369332"/>
          </a:xfrm>
          <a:prstGeom prst="rect">
            <a:avLst/>
          </a:prstGeom>
          <a:noFill/>
          <a:ln w="19050">
            <a:solidFill>
              <a:schemeClr val="tx1"/>
            </a:solidFill>
            <a:miter lim="800000"/>
            <a:headEnd/>
            <a:tailEnd/>
          </a:ln>
        </p:spPr>
        <p:txBody>
          <a:bodyPr>
            <a:spAutoFit/>
          </a:bodyPr>
          <a:lstStyle/>
          <a:p>
            <a:pPr algn="ctr">
              <a:spcBef>
                <a:spcPct val="50000"/>
              </a:spcBef>
            </a:pPr>
            <a:r>
              <a:rPr lang="en-US" dirty="0">
                <a:solidFill>
                  <a:srgbClr val="CC0000"/>
                </a:solidFill>
                <a:latin typeface="Calibri"/>
                <a:cs typeface="Calibri"/>
              </a:rPr>
              <a:t>0</a:t>
            </a:r>
            <a:r>
              <a:rPr lang="en-US" dirty="0">
                <a:latin typeface="Calibri"/>
                <a:cs typeface="Calibri"/>
              </a:rPr>
              <a:t>,</a:t>
            </a:r>
            <a:r>
              <a:rPr lang="en-US" dirty="0">
                <a:solidFill>
                  <a:srgbClr val="3333FF"/>
                </a:solidFill>
                <a:latin typeface="Calibri"/>
                <a:cs typeface="Calibri"/>
              </a:rPr>
              <a:t>0,</a:t>
            </a:r>
            <a:r>
              <a:rPr lang="en-US" dirty="0">
                <a:solidFill>
                  <a:srgbClr val="008000"/>
                </a:solidFill>
                <a:latin typeface="Calibri"/>
                <a:cs typeface="Calibri"/>
              </a:rPr>
              <a:t>7</a:t>
            </a:r>
          </a:p>
        </p:txBody>
      </p:sp>
      <p:sp>
        <p:nvSpPr>
          <p:cNvPr id="37" name="Text Box 27"/>
          <p:cNvSpPr txBox="1">
            <a:spLocks noChangeArrowheads="1"/>
          </p:cNvSpPr>
          <p:nvPr/>
        </p:nvSpPr>
        <p:spPr bwMode="auto">
          <a:xfrm>
            <a:off x="7479957" y="4038600"/>
            <a:ext cx="749643" cy="369332"/>
          </a:xfrm>
          <a:prstGeom prst="rect">
            <a:avLst/>
          </a:prstGeom>
          <a:noFill/>
          <a:ln w="19050">
            <a:solidFill>
              <a:schemeClr val="tx1"/>
            </a:solidFill>
            <a:miter lim="800000"/>
            <a:headEnd/>
            <a:tailEnd/>
          </a:ln>
        </p:spPr>
        <p:txBody>
          <a:bodyPr>
            <a:spAutoFit/>
          </a:bodyPr>
          <a:lstStyle/>
          <a:p>
            <a:pPr algn="ctr">
              <a:spcBef>
                <a:spcPct val="50000"/>
              </a:spcBef>
            </a:pPr>
            <a:r>
              <a:rPr lang="en-US" dirty="0">
                <a:solidFill>
                  <a:srgbClr val="CC0000"/>
                </a:solidFill>
                <a:latin typeface="Calibri"/>
                <a:cs typeface="Calibri"/>
              </a:rPr>
              <a:t>8</a:t>
            </a:r>
            <a:r>
              <a:rPr lang="en-US" dirty="0">
                <a:latin typeface="Calibri"/>
                <a:cs typeface="Calibri"/>
              </a:rPr>
              <a:t>,</a:t>
            </a:r>
            <a:r>
              <a:rPr lang="en-US" dirty="0">
                <a:solidFill>
                  <a:srgbClr val="3333FF"/>
                </a:solidFill>
                <a:latin typeface="Calibri"/>
                <a:cs typeface="Calibri"/>
              </a:rPr>
              <a:t>8</a:t>
            </a:r>
            <a:r>
              <a:rPr lang="en-US" dirty="0">
                <a:latin typeface="Calibri"/>
                <a:cs typeface="Calibri"/>
              </a:rPr>
              <a:t>,</a:t>
            </a:r>
            <a:r>
              <a:rPr lang="en-US" dirty="0">
                <a:solidFill>
                  <a:srgbClr val="008000"/>
                </a:solidFill>
                <a:latin typeface="Calibri"/>
                <a:cs typeface="Calibri"/>
              </a:rPr>
              <a:t>1</a:t>
            </a:r>
          </a:p>
        </p:txBody>
      </p:sp>
      <p:sp>
        <p:nvSpPr>
          <p:cNvPr id="38" name="Text Box 29"/>
          <p:cNvSpPr txBox="1">
            <a:spLocks noChangeArrowheads="1"/>
          </p:cNvSpPr>
          <p:nvPr/>
        </p:nvSpPr>
        <p:spPr bwMode="auto">
          <a:xfrm>
            <a:off x="9308757" y="4038600"/>
            <a:ext cx="749643" cy="369332"/>
          </a:xfrm>
          <a:prstGeom prst="rect">
            <a:avLst/>
          </a:prstGeom>
          <a:noFill/>
          <a:ln w="19050">
            <a:solidFill>
              <a:schemeClr val="tx1"/>
            </a:solidFill>
            <a:miter lim="800000"/>
            <a:headEnd/>
            <a:tailEnd/>
          </a:ln>
        </p:spPr>
        <p:txBody>
          <a:bodyPr>
            <a:spAutoFit/>
          </a:bodyPr>
          <a:lstStyle/>
          <a:p>
            <a:pPr algn="ctr">
              <a:spcBef>
                <a:spcPct val="50000"/>
              </a:spcBef>
            </a:pPr>
            <a:r>
              <a:rPr lang="en-US" dirty="0">
                <a:solidFill>
                  <a:srgbClr val="CC0000"/>
                </a:solidFill>
                <a:latin typeface="Calibri"/>
                <a:cs typeface="Calibri"/>
              </a:rPr>
              <a:t>7</a:t>
            </a:r>
            <a:r>
              <a:rPr lang="en-US" dirty="0">
                <a:latin typeface="Calibri"/>
                <a:cs typeface="Calibri"/>
              </a:rPr>
              <a:t>,</a:t>
            </a:r>
            <a:r>
              <a:rPr lang="en-US" dirty="0">
                <a:solidFill>
                  <a:srgbClr val="3333FF"/>
                </a:solidFill>
                <a:latin typeface="Calibri"/>
                <a:cs typeface="Calibri"/>
              </a:rPr>
              <a:t>7</a:t>
            </a:r>
            <a:r>
              <a:rPr lang="en-US" dirty="0">
                <a:latin typeface="Calibri"/>
                <a:cs typeface="Calibri"/>
              </a:rPr>
              <a:t>,</a:t>
            </a:r>
            <a:r>
              <a:rPr lang="en-US" dirty="0">
                <a:solidFill>
                  <a:srgbClr val="008000"/>
                </a:solidFill>
                <a:latin typeface="Calibri"/>
                <a:cs typeface="Calibri"/>
              </a:rPr>
              <a:t>2</a:t>
            </a:r>
          </a:p>
        </p:txBody>
      </p:sp>
      <p:sp>
        <p:nvSpPr>
          <p:cNvPr id="39" name="Text Box 32"/>
          <p:cNvSpPr txBox="1">
            <a:spLocks noChangeArrowheads="1"/>
          </p:cNvSpPr>
          <p:nvPr/>
        </p:nvSpPr>
        <p:spPr bwMode="auto">
          <a:xfrm>
            <a:off x="10908957" y="4038600"/>
            <a:ext cx="749643" cy="369332"/>
          </a:xfrm>
          <a:prstGeom prst="rect">
            <a:avLst/>
          </a:prstGeom>
          <a:noFill/>
          <a:ln w="19050">
            <a:solidFill>
              <a:schemeClr val="tx1"/>
            </a:solidFill>
            <a:miter lim="800000"/>
            <a:headEnd/>
            <a:tailEnd/>
          </a:ln>
        </p:spPr>
        <p:txBody>
          <a:bodyPr>
            <a:spAutoFit/>
          </a:bodyPr>
          <a:lstStyle/>
          <a:p>
            <a:pPr algn="ctr">
              <a:spcBef>
                <a:spcPct val="50000"/>
              </a:spcBef>
            </a:pPr>
            <a:r>
              <a:rPr lang="en-US" dirty="0">
                <a:solidFill>
                  <a:srgbClr val="CC0000"/>
                </a:solidFill>
                <a:latin typeface="Calibri"/>
                <a:cs typeface="Calibri"/>
              </a:rPr>
              <a:t>0</a:t>
            </a:r>
            <a:r>
              <a:rPr lang="en-US" dirty="0">
                <a:latin typeface="Calibri"/>
                <a:cs typeface="Calibri"/>
              </a:rPr>
              <a:t>,</a:t>
            </a:r>
            <a:r>
              <a:rPr lang="en-US" dirty="0">
                <a:solidFill>
                  <a:srgbClr val="3333FF"/>
                </a:solidFill>
                <a:latin typeface="Calibri"/>
                <a:cs typeface="Calibri"/>
              </a:rPr>
              <a:t>0</a:t>
            </a:r>
            <a:r>
              <a:rPr lang="en-US" dirty="0">
                <a:latin typeface="Calibri"/>
                <a:cs typeface="Calibri"/>
              </a:rPr>
              <a:t>,</a:t>
            </a:r>
            <a:r>
              <a:rPr lang="en-US" dirty="0">
                <a:solidFill>
                  <a:srgbClr val="008000"/>
                </a:solidFill>
                <a:latin typeface="Calibri"/>
                <a:cs typeface="Calibri"/>
              </a:rPr>
              <a:t>8</a:t>
            </a:r>
          </a:p>
        </p:txBody>
      </p:sp>
      <p:pic>
        <p:nvPicPr>
          <p:cNvPr id="40" name="Picture 73"/>
          <p:cNvPicPr>
            <a:picLocks noChangeAspect="1" noChangeArrowheads="1"/>
          </p:cNvPicPr>
          <p:nvPr/>
        </p:nvPicPr>
        <p:blipFill>
          <a:blip r:embed="rId4" cstate="print"/>
          <a:srcRect/>
          <a:stretch>
            <a:fillRect/>
          </a:stretch>
        </p:blipFill>
        <p:spPr bwMode="auto">
          <a:xfrm>
            <a:off x="7239000" y="2057400"/>
            <a:ext cx="312737" cy="282575"/>
          </a:xfrm>
          <a:prstGeom prst="rect">
            <a:avLst/>
          </a:prstGeom>
          <a:noFill/>
          <a:ln w="9525">
            <a:noFill/>
            <a:miter lim="800000"/>
            <a:headEnd/>
            <a:tailEnd/>
          </a:ln>
        </p:spPr>
      </p:pic>
      <p:pic>
        <p:nvPicPr>
          <p:cNvPr id="41" name="Picture 72"/>
          <p:cNvPicPr>
            <a:picLocks noChangeAspect="1" noChangeArrowheads="1"/>
          </p:cNvPicPr>
          <p:nvPr/>
        </p:nvPicPr>
        <p:blipFill>
          <a:blip r:embed="rId5" cstate="print"/>
          <a:srcRect/>
          <a:stretch>
            <a:fillRect/>
          </a:stretch>
        </p:blipFill>
        <p:spPr bwMode="auto">
          <a:xfrm>
            <a:off x="5791200" y="2971800"/>
            <a:ext cx="342900" cy="266700"/>
          </a:xfrm>
          <a:prstGeom prst="rect">
            <a:avLst/>
          </a:prstGeom>
          <a:noFill/>
          <a:ln w="9525">
            <a:noFill/>
            <a:miter lim="800000"/>
            <a:headEnd/>
            <a:tailEnd/>
          </a:ln>
        </p:spPr>
      </p:pic>
      <p:grpSp>
        <p:nvGrpSpPr>
          <p:cNvPr id="3" name="Group 2"/>
          <p:cNvGrpSpPr/>
          <p:nvPr/>
        </p:nvGrpSpPr>
        <p:grpSpPr>
          <a:xfrm>
            <a:off x="4610100" y="4038600"/>
            <a:ext cx="342900" cy="304800"/>
            <a:chOff x="4610100" y="4038600"/>
            <a:chExt cx="342900" cy="304800"/>
          </a:xfrm>
        </p:grpSpPr>
        <p:sp>
          <p:nvSpPr>
            <p:cNvPr id="2" name="Rectangle 1"/>
            <p:cNvSpPr/>
            <p:nvPr/>
          </p:nvSpPr>
          <p:spPr>
            <a:xfrm>
              <a:off x="4629150" y="4038600"/>
              <a:ext cx="304800" cy="3048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2" name="Picture 74"/>
            <p:cNvPicPr>
              <a:picLocks noChangeAspect="1" noChangeArrowheads="1"/>
            </p:cNvPicPr>
            <p:nvPr/>
          </p:nvPicPr>
          <p:blipFill>
            <a:blip r:embed="rId6" cstate="print">
              <a:clrChange>
                <a:clrFrom>
                  <a:srgbClr val="000000"/>
                </a:clrFrom>
                <a:clrTo>
                  <a:srgbClr val="000000">
                    <a:alpha val="0"/>
                  </a:srgbClr>
                </a:clrTo>
              </a:clrChange>
            </a:blip>
            <a:srcRect/>
            <a:stretch>
              <a:fillRect/>
            </a:stretch>
          </p:blipFill>
          <p:spPr bwMode="auto">
            <a:xfrm>
              <a:off x="4610100" y="4038600"/>
              <a:ext cx="342900" cy="296863"/>
            </a:xfrm>
            <a:prstGeom prst="rect">
              <a:avLst/>
            </a:prstGeom>
            <a:noFill/>
            <a:ln w="9525">
              <a:noFill/>
              <a:miter lim="800000"/>
              <a:headEnd/>
              <a:tailEnd/>
            </a:ln>
          </p:spPr>
        </p:pic>
      </p:grpSp>
      <p:grpSp>
        <p:nvGrpSpPr>
          <p:cNvPr id="4" name="Group 3"/>
          <p:cNvGrpSpPr/>
          <p:nvPr/>
        </p:nvGrpSpPr>
        <p:grpSpPr>
          <a:xfrm>
            <a:off x="4572000" y="5943600"/>
            <a:ext cx="901700" cy="304800"/>
            <a:chOff x="4572000" y="5943600"/>
            <a:chExt cx="901700" cy="304800"/>
          </a:xfrm>
        </p:grpSpPr>
        <p:pic>
          <p:nvPicPr>
            <p:cNvPr id="43" name="Picture 73"/>
            <p:cNvPicPr>
              <a:picLocks noChangeAspect="1" noChangeArrowheads="1"/>
            </p:cNvPicPr>
            <p:nvPr/>
          </p:nvPicPr>
          <p:blipFill>
            <a:blip r:embed="rId4" cstate="print"/>
            <a:srcRect/>
            <a:stretch>
              <a:fillRect/>
            </a:stretch>
          </p:blipFill>
          <p:spPr bwMode="auto">
            <a:xfrm>
              <a:off x="4572000" y="5965825"/>
              <a:ext cx="312737" cy="282575"/>
            </a:xfrm>
            <a:prstGeom prst="rect">
              <a:avLst/>
            </a:prstGeom>
            <a:noFill/>
            <a:ln w="9525">
              <a:noFill/>
              <a:miter lim="800000"/>
              <a:headEnd/>
              <a:tailEnd/>
            </a:ln>
          </p:spPr>
        </p:pic>
        <p:pic>
          <p:nvPicPr>
            <p:cNvPr id="44" name="Picture 72"/>
            <p:cNvPicPr>
              <a:picLocks noChangeAspect="1" noChangeArrowheads="1"/>
            </p:cNvPicPr>
            <p:nvPr/>
          </p:nvPicPr>
          <p:blipFill>
            <a:blip r:embed="rId5" cstate="print"/>
            <a:srcRect/>
            <a:stretch>
              <a:fillRect/>
            </a:stretch>
          </p:blipFill>
          <p:spPr bwMode="auto">
            <a:xfrm>
              <a:off x="4851400" y="5981700"/>
              <a:ext cx="342900" cy="266700"/>
            </a:xfrm>
            <a:prstGeom prst="rect">
              <a:avLst/>
            </a:prstGeom>
            <a:noFill/>
            <a:ln w="9525">
              <a:noFill/>
              <a:miter lim="800000"/>
              <a:headEnd/>
              <a:tailEnd/>
            </a:ln>
          </p:spPr>
        </p:pic>
        <p:grpSp>
          <p:nvGrpSpPr>
            <p:cNvPr id="48" name="Group 47"/>
            <p:cNvGrpSpPr/>
            <p:nvPr/>
          </p:nvGrpSpPr>
          <p:grpSpPr>
            <a:xfrm>
              <a:off x="5130800" y="5943600"/>
              <a:ext cx="342900" cy="304800"/>
              <a:chOff x="4610100" y="4038600"/>
              <a:chExt cx="342900" cy="304800"/>
            </a:xfrm>
          </p:grpSpPr>
          <p:sp>
            <p:nvSpPr>
              <p:cNvPr id="49" name="Rectangle 48"/>
              <p:cNvSpPr/>
              <p:nvPr/>
            </p:nvSpPr>
            <p:spPr>
              <a:xfrm>
                <a:off x="4629150" y="4038600"/>
                <a:ext cx="304800" cy="3048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0" name="Picture 74"/>
              <p:cNvPicPr>
                <a:picLocks noChangeAspect="1" noChangeArrowheads="1"/>
              </p:cNvPicPr>
              <p:nvPr/>
            </p:nvPicPr>
            <p:blipFill>
              <a:blip r:embed="rId6" cstate="print">
                <a:clrChange>
                  <a:clrFrom>
                    <a:srgbClr val="000000"/>
                  </a:clrFrom>
                  <a:clrTo>
                    <a:srgbClr val="000000">
                      <a:alpha val="0"/>
                    </a:srgbClr>
                  </a:clrTo>
                </a:clrChange>
              </a:blip>
              <a:srcRect/>
              <a:stretch>
                <a:fillRect/>
              </a:stretch>
            </p:blipFill>
            <p:spPr bwMode="auto">
              <a:xfrm>
                <a:off x="4610100" y="4038600"/>
                <a:ext cx="342900" cy="296863"/>
              </a:xfrm>
              <a:prstGeom prst="rect">
                <a:avLst/>
              </a:prstGeom>
              <a:noFill/>
              <a:ln w="9525">
                <a:noFill/>
                <a:miter lim="800000"/>
                <a:headEnd/>
                <a:tailEnd/>
              </a:ln>
            </p:spPr>
          </p:pic>
        </p:grpSp>
      </p:grpSp>
      <p:sp>
        <p:nvSpPr>
          <p:cNvPr id="51" name="Text Box 27"/>
          <p:cNvSpPr txBox="1">
            <a:spLocks noChangeArrowheads="1"/>
          </p:cNvSpPr>
          <p:nvPr/>
        </p:nvSpPr>
        <p:spPr bwMode="auto">
          <a:xfrm>
            <a:off x="6629400" y="2895600"/>
            <a:ext cx="749643" cy="369332"/>
          </a:xfrm>
          <a:prstGeom prst="rect">
            <a:avLst/>
          </a:prstGeom>
          <a:noFill/>
          <a:ln w="19050">
            <a:solidFill>
              <a:schemeClr val="tx1"/>
            </a:solidFill>
            <a:miter lim="800000"/>
            <a:headEnd/>
            <a:tailEnd/>
          </a:ln>
        </p:spPr>
        <p:txBody>
          <a:bodyPr>
            <a:spAutoFit/>
          </a:bodyPr>
          <a:lstStyle/>
          <a:p>
            <a:pPr algn="ctr">
              <a:spcBef>
                <a:spcPct val="50000"/>
              </a:spcBef>
            </a:pPr>
            <a:r>
              <a:rPr lang="en-US" dirty="0">
                <a:solidFill>
                  <a:srgbClr val="CC0000"/>
                </a:solidFill>
                <a:latin typeface="Calibri"/>
                <a:cs typeface="Calibri"/>
              </a:rPr>
              <a:t>8</a:t>
            </a:r>
            <a:r>
              <a:rPr lang="en-US" dirty="0">
                <a:latin typeface="Calibri"/>
                <a:cs typeface="Calibri"/>
              </a:rPr>
              <a:t>,</a:t>
            </a:r>
            <a:r>
              <a:rPr lang="en-US" dirty="0">
                <a:solidFill>
                  <a:srgbClr val="3333FF"/>
                </a:solidFill>
                <a:latin typeface="Calibri"/>
                <a:cs typeface="Calibri"/>
              </a:rPr>
              <a:t>8</a:t>
            </a:r>
            <a:r>
              <a:rPr lang="en-US" dirty="0">
                <a:latin typeface="Calibri"/>
                <a:cs typeface="Calibri"/>
              </a:rPr>
              <a:t>,</a:t>
            </a:r>
            <a:r>
              <a:rPr lang="en-US" dirty="0">
                <a:solidFill>
                  <a:srgbClr val="008000"/>
                </a:solidFill>
                <a:latin typeface="Calibri"/>
                <a:cs typeface="Calibri"/>
              </a:rPr>
              <a:t>1</a:t>
            </a:r>
          </a:p>
        </p:txBody>
      </p:sp>
      <p:sp>
        <p:nvSpPr>
          <p:cNvPr id="52" name="Text Box 29"/>
          <p:cNvSpPr txBox="1">
            <a:spLocks noChangeArrowheads="1"/>
          </p:cNvSpPr>
          <p:nvPr/>
        </p:nvSpPr>
        <p:spPr bwMode="auto">
          <a:xfrm>
            <a:off x="10070757" y="2895600"/>
            <a:ext cx="749643" cy="369332"/>
          </a:xfrm>
          <a:prstGeom prst="rect">
            <a:avLst/>
          </a:prstGeom>
          <a:noFill/>
          <a:ln w="19050">
            <a:solidFill>
              <a:schemeClr val="tx1"/>
            </a:solidFill>
            <a:miter lim="800000"/>
            <a:headEnd/>
            <a:tailEnd/>
          </a:ln>
        </p:spPr>
        <p:txBody>
          <a:bodyPr>
            <a:spAutoFit/>
          </a:bodyPr>
          <a:lstStyle/>
          <a:p>
            <a:pPr algn="ctr">
              <a:spcBef>
                <a:spcPct val="50000"/>
              </a:spcBef>
            </a:pPr>
            <a:r>
              <a:rPr lang="en-US" dirty="0">
                <a:solidFill>
                  <a:srgbClr val="CC0000"/>
                </a:solidFill>
                <a:latin typeface="Calibri"/>
                <a:cs typeface="Calibri"/>
              </a:rPr>
              <a:t>7</a:t>
            </a:r>
            <a:r>
              <a:rPr lang="en-US" dirty="0">
                <a:latin typeface="Calibri"/>
                <a:cs typeface="Calibri"/>
              </a:rPr>
              <a:t>,</a:t>
            </a:r>
            <a:r>
              <a:rPr lang="en-US" dirty="0">
                <a:solidFill>
                  <a:srgbClr val="3333FF"/>
                </a:solidFill>
                <a:latin typeface="Calibri"/>
                <a:cs typeface="Calibri"/>
              </a:rPr>
              <a:t>7</a:t>
            </a:r>
            <a:r>
              <a:rPr lang="en-US" dirty="0">
                <a:latin typeface="Calibri"/>
                <a:cs typeface="Calibri"/>
              </a:rPr>
              <a:t>,</a:t>
            </a:r>
            <a:r>
              <a:rPr lang="en-US" dirty="0">
                <a:solidFill>
                  <a:srgbClr val="008000"/>
                </a:solidFill>
                <a:latin typeface="Calibri"/>
                <a:cs typeface="Calibri"/>
              </a:rPr>
              <a:t>2</a:t>
            </a:r>
          </a:p>
        </p:txBody>
      </p:sp>
      <p:sp>
        <p:nvSpPr>
          <p:cNvPr id="53" name="Text Box 27"/>
          <p:cNvSpPr txBox="1">
            <a:spLocks noChangeArrowheads="1"/>
          </p:cNvSpPr>
          <p:nvPr/>
        </p:nvSpPr>
        <p:spPr bwMode="auto">
          <a:xfrm>
            <a:off x="8318157" y="1981200"/>
            <a:ext cx="749643" cy="369332"/>
          </a:xfrm>
          <a:prstGeom prst="rect">
            <a:avLst/>
          </a:prstGeom>
          <a:noFill/>
          <a:ln w="19050">
            <a:solidFill>
              <a:schemeClr val="tx1"/>
            </a:solidFill>
            <a:miter lim="800000"/>
            <a:headEnd/>
            <a:tailEnd/>
          </a:ln>
        </p:spPr>
        <p:txBody>
          <a:bodyPr>
            <a:spAutoFit/>
          </a:bodyPr>
          <a:lstStyle/>
          <a:p>
            <a:pPr algn="ctr">
              <a:spcBef>
                <a:spcPct val="50000"/>
              </a:spcBef>
            </a:pPr>
            <a:r>
              <a:rPr lang="en-US" dirty="0">
                <a:solidFill>
                  <a:srgbClr val="CC0000"/>
                </a:solidFill>
                <a:latin typeface="Calibri"/>
                <a:cs typeface="Calibri"/>
              </a:rPr>
              <a:t>8</a:t>
            </a:r>
            <a:r>
              <a:rPr lang="en-US" dirty="0">
                <a:latin typeface="Calibri"/>
                <a:cs typeface="Calibri"/>
              </a:rPr>
              <a:t>,</a:t>
            </a:r>
            <a:r>
              <a:rPr lang="en-US" dirty="0">
                <a:solidFill>
                  <a:srgbClr val="3333FF"/>
                </a:solidFill>
                <a:latin typeface="Calibri"/>
                <a:cs typeface="Calibri"/>
              </a:rPr>
              <a:t>8</a:t>
            </a:r>
            <a:r>
              <a:rPr lang="en-US" dirty="0">
                <a:latin typeface="Calibri"/>
                <a:cs typeface="Calibri"/>
              </a:rPr>
              <a:t>,</a:t>
            </a:r>
            <a:r>
              <a:rPr lang="en-US" dirty="0">
                <a:solidFill>
                  <a:srgbClr val="008000"/>
                </a:solidFill>
                <a:latin typeface="Calibri"/>
                <a:cs typeface="Calibri"/>
              </a:rPr>
              <a:t>1</a:t>
            </a:r>
          </a:p>
        </p:txBody>
      </p:sp>
      <p:sp>
        <p:nvSpPr>
          <p:cNvPr id="54" name="Right Arrow 53"/>
          <p:cNvSpPr/>
          <p:nvPr/>
        </p:nvSpPr>
        <p:spPr>
          <a:xfrm rot="9723016">
            <a:off x="6721758" y="2435881"/>
            <a:ext cx="1066800" cy="304800"/>
          </a:xfrm>
          <a:prstGeom prst="rightArrow">
            <a:avLst/>
          </a:prstGeom>
          <a:solidFill>
            <a:srgbClr val="FF0000"/>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ight Arrow 54"/>
          <p:cNvSpPr/>
          <p:nvPr/>
        </p:nvSpPr>
        <p:spPr>
          <a:xfrm rot="2673699">
            <a:off x="6369971" y="3539009"/>
            <a:ext cx="876353" cy="313382"/>
          </a:xfrm>
          <a:prstGeom prst="rightArrow">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B1DBF787-6641-5840-A21A-9F3B649BD873}"/>
              </a:ext>
            </a:extLst>
          </p:cNvPr>
          <p:cNvSpPr>
            <a:spLocks noGrp="1"/>
          </p:cNvSpPr>
          <p:nvPr>
            <p:ph type="sldNum" sz="quarter" idx="12"/>
          </p:nvPr>
        </p:nvSpPr>
        <p:spPr/>
        <p:txBody>
          <a:bodyPr/>
          <a:lstStyle/>
          <a:p>
            <a:pPr>
              <a:defRPr/>
            </a:pPr>
            <a:fld id="{8E81798C-0F99-461B-869F-8FC2E08F7ABC}" type="slidenum">
              <a:rPr lang="en-US" smtClean="0"/>
              <a:pPr>
                <a:defRPr/>
              </a:pPr>
              <a:t>35</a:t>
            </a:fld>
            <a:endParaRPr lang="en-US" dirty="0"/>
          </a:p>
        </p:txBody>
      </p:sp>
    </p:spTree>
    <p:extLst>
      <p:ext uri="{BB962C8B-B14F-4D97-AF65-F5344CB8AC3E}">
        <p14:creationId xmlns:p14="http://schemas.microsoft.com/office/powerpoint/2010/main" val="3364595949"/>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Emergent coordination in ghosts</a:t>
            </a:r>
          </a:p>
        </p:txBody>
      </p:sp>
      <p:sp>
        <p:nvSpPr>
          <p:cNvPr id="4" name="Slide Number Placeholder 3">
            <a:extLst>
              <a:ext uri="{FF2B5EF4-FFF2-40B4-BE49-F238E27FC236}">
                <a16:creationId xmlns:a16="http://schemas.microsoft.com/office/drawing/2014/main" id="{68C164F4-EF0A-BE41-9D87-C378ED386D97}"/>
              </a:ext>
            </a:extLst>
          </p:cNvPr>
          <p:cNvSpPr>
            <a:spLocks noGrp="1"/>
          </p:cNvSpPr>
          <p:nvPr>
            <p:ph type="sldNum" sz="quarter" idx="12"/>
          </p:nvPr>
        </p:nvSpPr>
        <p:spPr/>
        <p:txBody>
          <a:bodyPr/>
          <a:lstStyle/>
          <a:p>
            <a:pPr>
              <a:defRPr/>
            </a:pPr>
            <a:fld id="{8E81798C-0F99-461B-869F-8FC2E08F7ABC}" type="slidenum">
              <a:rPr lang="en-US" smtClean="0"/>
              <a:pPr>
                <a:defRPr/>
              </a:pPr>
              <a:t>36</a:t>
            </a:fld>
            <a:endParaRPr lang="en-US" dirty="0"/>
          </a:p>
        </p:txBody>
      </p:sp>
      <p:pic>
        <p:nvPicPr>
          <p:cNvPr id="5" name="Picture 4">
            <a:extLst>
              <a:ext uri="{FF2B5EF4-FFF2-40B4-BE49-F238E27FC236}">
                <a16:creationId xmlns:a16="http://schemas.microsoft.com/office/drawing/2014/main" id="{BB55E33B-80B2-4745-8C7D-ACF31BB2736F}"/>
              </a:ext>
            </a:extLst>
          </p:cNvPr>
          <p:cNvPicPr>
            <a:picLocks/>
          </p:cNvPicPr>
          <p:nvPr/>
        </p:nvPicPr>
        <p:blipFill>
          <a:blip r:embed="rId3"/>
          <a:stretch>
            <a:fillRect/>
          </a:stretch>
        </p:blipFill>
        <p:spPr>
          <a:xfrm>
            <a:off x="304800" y="1249647"/>
            <a:ext cx="3931920" cy="2011680"/>
          </a:xfrm>
          <a:prstGeom prst="rect">
            <a:avLst/>
          </a:prstGeom>
        </p:spPr>
      </p:pic>
      <p:pic>
        <p:nvPicPr>
          <p:cNvPr id="6" name="Picture 5">
            <a:extLst>
              <a:ext uri="{FF2B5EF4-FFF2-40B4-BE49-F238E27FC236}">
                <a16:creationId xmlns:a16="http://schemas.microsoft.com/office/drawing/2014/main" id="{6CB70808-9E0A-9B45-AE55-342B22B72428}"/>
              </a:ext>
            </a:extLst>
          </p:cNvPr>
          <p:cNvPicPr>
            <a:picLocks/>
          </p:cNvPicPr>
          <p:nvPr/>
        </p:nvPicPr>
        <p:blipFill>
          <a:blip r:embed="rId4"/>
          <a:stretch>
            <a:fillRect/>
          </a:stretch>
        </p:blipFill>
        <p:spPr>
          <a:xfrm>
            <a:off x="3175330" y="3393374"/>
            <a:ext cx="3931920" cy="2011680"/>
          </a:xfrm>
          <a:prstGeom prst="rect">
            <a:avLst/>
          </a:prstGeom>
        </p:spPr>
      </p:pic>
      <p:pic>
        <p:nvPicPr>
          <p:cNvPr id="7" name="Picture 6">
            <a:extLst>
              <a:ext uri="{FF2B5EF4-FFF2-40B4-BE49-F238E27FC236}">
                <a16:creationId xmlns:a16="http://schemas.microsoft.com/office/drawing/2014/main" id="{B08DE669-80DE-9548-8814-62FB53DDDD3D}"/>
              </a:ext>
            </a:extLst>
          </p:cNvPr>
          <p:cNvPicPr>
            <a:picLocks/>
          </p:cNvPicPr>
          <p:nvPr/>
        </p:nvPicPr>
        <p:blipFill>
          <a:blip r:embed="rId5"/>
          <a:stretch>
            <a:fillRect/>
          </a:stretch>
        </p:blipFill>
        <p:spPr>
          <a:xfrm>
            <a:off x="7467600" y="4782917"/>
            <a:ext cx="3931920" cy="2011680"/>
          </a:xfrm>
          <a:prstGeom prst="rect">
            <a:avLst/>
          </a:prstGeom>
        </p:spPr>
      </p:pic>
    </p:spTree>
    <p:extLst>
      <p:ext uri="{BB962C8B-B14F-4D97-AF65-F5344CB8AC3E}">
        <p14:creationId xmlns:p14="http://schemas.microsoft.com/office/powerpoint/2010/main" val="674104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94565" y="1447800"/>
            <a:ext cx="6578036" cy="4190058"/>
          </a:xfrm>
          <a:prstGeom prst="rect">
            <a:avLst/>
          </a:prstGeom>
          <a:noFill/>
          <a:extLst>
            <a:ext uri="{909E8E84-426E-40dd-AFC4-6F175D3DCCD1}">
              <a14:hiddenFill xmlns="" xmlns:a14="http://schemas.microsoft.com/office/drawing/2010/main">
                <a:solidFill>
                  <a:srgbClr val="FFFFFF"/>
                </a:solidFill>
              </a14:hiddenFill>
            </a:ext>
          </a:extLst>
        </p:spPr>
      </p:pic>
      <p:sp>
        <p:nvSpPr>
          <p:cNvPr id="5122" name="Rectangle 5"/>
          <p:cNvSpPr>
            <a:spLocks noGrp="1" noChangeArrowheads="1"/>
          </p:cNvSpPr>
          <p:nvPr>
            <p:ph type="ctrTitle"/>
          </p:nvPr>
        </p:nvSpPr>
        <p:spPr>
          <a:xfrm>
            <a:off x="0" y="228600"/>
            <a:ext cx="12192000" cy="1470025"/>
          </a:xfrm>
        </p:spPr>
        <p:txBody>
          <a:bodyPr/>
          <a:lstStyle/>
          <a:p>
            <a:pPr eaLnBrk="1" hangingPunct="1"/>
            <a:r>
              <a:rPr lang="en-US" dirty="0"/>
              <a:t>Games with uncertain outcomes</a:t>
            </a:r>
            <a:br>
              <a:rPr lang="en-US" dirty="0"/>
            </a:br>
            <a:endParaRPr lang="en-US" sz="3600" dirty="0"/>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2" name="Slide Number Placeholder 1">
            <a:extLst>
              <a:ext uri="{FF2B5EF4-FFF2-40B4-BE49-F238E27FC236}">
                <a16:creationId xmlns:a16="http://schemas.microsoft.com/office/drawing/2014/main" id="{D6A83DC2-50DC-2C4A-9B5C-439BEDFBB347}"/>
              </a:ext>
            </a:extLst>
          </p:cNvPr>
          <p:cNvSpPr>
            <a:spLocks noGrp="1"/>
          </p:cNvSpPr>
          <p:nvPr>
            <p:ph type="sldNum" sz="quarter" idx="12"/>
          </p:nvPr>
        </p:nvSpPr>
        <p:spPr/>
        <p:txBody>
          <a:bodyPr/>
          <a:lstStyle/>
          <a:p>
            <a:pPr>
              <a:defRPr/>
            </a:pPr>
            <a:fld id="{8BE10AB1-FB9A-4CFC-A058-E74AFD102927}" type="slidenum">
              <a:rPr lang="en-US" smtClean="0"/>
              <a:pPr>
                <a:defRPr/>
              </a:pPr>
              <a:t>37</a:t>
            </a:fld>
            <a:endParaRPr lang="en-US"/>
          </a:p>
        </p:txBody>
      </p:sp>
    </p:spTree>
    <p:extLst>
      <p:ext uri="{BB962C8B-B14F-4D97-AF65-F5344CB8AC3E}">
        <p14:creationId xmlns:p14="http://schemas.microsoft.com/office/powerpoint/2010/main" val="37581609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876800" y="1146175"/>
            <a:ext cx="2362200" cy="1673225"/>
          </a:xfrm>
          <a:prstGeom prst="rect">
            <a:avLst/>
          </a:prstGeom>
          <a:noFill/>
          <a:extLst>
            <a:ext uri="{909E8E84-426E-40dd-AFC4-6F175D3DCCD1}">
              <a14:hiddenFill xmlns=""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200" y="1143000"/>
            <a:ext cx="2789861" cy="1499313"/>
          </a:xfrm>
          <a:prstGeom prst="rect">
            <a:avLst/>
          </a:prstGeom>
          <a:noFill/>
          <a:extLst>
            <a:ext uri="{909E8E84-426E-40dd-AFC4-6F175D3DCCD1}">
              <a14:hiddenFill xmlns="" xmlns:a14="http://schemas.microsoft.com/office/drawing/2010/main">
                <a:solidFill>
                  <a:srgbClr val="FFFFFF"/>
                </a:solidFill>
              </a14:hiddenFill>
            </a:ext>
          </a:extLst>
        </p:spPr>
      </p:pic>
      <p:sp>
        <p:nvSpPr>
          <p:cNvPr id="16386" name="Rectangle 2"/>
          <p:cNvSpPr>
            <a:spLocks noGrp="1" noChangeArrowheads="1"/>
          </p:cNvSpPr>
          <p:nvPr>
            <p:ph type="title"/>
          </p:nvPr>
        </p:nvSpPr>
        <p:spPr/>
        <p:txBody>
          <a:bodyPr/>
          <a:lstStyle/>
          <a:p>
            <a:pPr eaLnBrk="1" hangingPunct="1"/>
            <a:r>
              <a:rPr lang="en-US" dirty="0"/>
              <a:t>Chance outcomes in trees</a:t>
            </a:r>
          </a:p>
        </p:txBody>
      </p:sp>
      <p:grpSp>
        <p:nvGrpSpPr>
          <p:cNvPr id="6" name="Group 5"/>
          <p:cNvGrpSpPr/>
          <p:nvPr/>
        </p:nvGrpSpPr>
        <p:grpSpPr>
          <a:xfrm>
            <a:off x="4648200" y="2743200"/>
            <a:ext cx="2667000" cy="2391238"/>
            <a:chOff x="4648200" y="2743200"/>
            <a:chExt cx="2667000" cy="2391238"/>
          </a:xfrm>
        </p:grpSpPr>
        <p:grpSp>
          <p:nvGrpSpPr>
            <p:cNvPr id="46" name="Group 45"/>
            <p:cNvGrpSpPr/>
            <p:nvPr/>
          </p:nvGrpSpPr>
          <p:grpSpPr>
            <a:xfrm>
              <a:off x="4838701" y="4056742"/>
              <a:ext cx="763815" cy="774700"/>
              <a:chOff x="1865085" y="4038600"/>
              <a:chExt cx="763815" cy="774700"/>
            </a:xfrm>
          </p:grpSpPr>
          <p:cxnSp>
            <p:nvCxnSpPr>
              <p:cNvPr id="47" name="AutoShape 17"/>
              <p:cNvCxnSpPr>
                <a:cxnSpLocks noChangeShapeType="1"/>
              </p:cNvCxnSpPr>
              <p:nvPr/>
            </p:nvCxnSpPr>
            <p:spPr bwMode="auto">
              <a:xfrm>
                <a:off x="2247900" y="4038600"/>
                <a:ext cx="381000" cy="774700"/>
              </a:xfrm>
              <a:prstGeom prst="straightConnector1">
                <a:avLst/>
              </a:prstGeom>
              <a:noFill/>
              <a:ln w="9525">
                <a:solidFill>
                  <a:schemeClr val="tx1"/>
                </a:solidFill>
                <a:round/>
                <a:headEnd/>
                <a:tailEnd type="triangle" w="med" len="med"/>
              </a:ln>
            </p:spPr>
          </p:cxnSp>
          <p:cxnSp>
            <p:nvCxnSpPr>
              <p:cNvPr id="48" name="AutoShape 17"/>
              <p:cNvCxnSpPr>
                <a:cxnSpLocks noChangeShapeType="1"/>
              </p:cNvCxnSpPr>
              <p:nvPr/>
            </p:nvCxnSpPr>
            <p:spPr bwMode="auto">
              <a:xfrm flipH="1">
                <a:off x="1865085" y="4038600"/>
                <a:ext cx="381000" cy="774700"/>
              </a:xfrm>
              <a:prstGeom prst="straightConnector1">
                <a:avLst/>
              </a:prstGeom>
              <a:noFill/>
              <a:ln w="9525">
                <a:solidFill>
                  <a:schemeClr val="tx1"/>
                </a:solidFill>
                <a:round/>
                <a:headEnd/>
                <a:tailEnd type="triangle" w="med" len="med"/>
              </a:ln>
            </p:spPr>
          </p:cxnSp>
        </p:grpSp>
        <p:sp>
          <p:nvSpPr>
            <p:cNvPr id="28" name="AutoShape 5"/>
            <p:cNvSpPr>
              <a:spLocks noChangeArrowheads="1"/>
            </p:cNvSpPr>
            <p:nvPr/>
          </p:nvSpPr>
          <p:spPr bwMode="auto">
            <a:xfrm>
              <a:off x="5791200" y="27432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31" name="Rectangle 8"/>
            <p:cNvSpPr>
              <a:spLocks noChangeArrowheads="1"/>
            </p:cNvSpPr>
            <p:nvPr/>
          </p:nvSpPr>
          <p:spPr bwMode="auto">
            <a:xfrm>
              <a:off x="4648200" y="4829638"/>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latin typeface="Calibri" pitchFamily="34" charset="0"/>
                </a:rPr>
                <a:t>10</a:t>
              </a:r>
            </a:p>
          </p:txBody>
        </p:sp>
        <p:sp>
          <p:nvSpPr>
            <p:cNvPr id="32" name="Rectangle 9"/>
            <p:cNvSpPr>
              <a:spLocks noChangeArrowheads="1"/>
            </p:cNvSpPr>
            <p:nvPr/>
          </p:nvSpPr>
          <p:spPr bwMode="auto">
            <a:xfrm>
              <a:off x="5379355" y="4829638"/>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10</a:t>
              </a:r>
            </a:p>
          </p:txBody>
        </p:sp>
        <p:sp>
          <p:nvSpPr>
            <p:cNvPr id="33" name="Rectangle 10"/>
            <p:cNvSpPr>
              <a:spLocks noChangeArrowheads="1"/>
            </p:cNvSpPr>
            <p:nvPr/>
          </p:nvSpPr>
          <p:spPr bwMode="auto">
            <a:xfrm>
              <a:off x="6172200" y="4829638"/>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9</a:t>
              </a:r>
            </a:p>
          </p:txBody>
        </p:sp>
        <p:sp>
          <p:nvSpPr>
            <p:cNvPr id="34" name="Rectangle 11"/>
            <p:cNvSpPr>
              <a:spLocks noChangeArrowheads="1"/>
            </p:cNvSpPr>
            <p:nvPr/>
          </p:nvSpPr>
          <p:spPr bwMode="auto">
            <a:xfrm>
              <a:off x="6934200" y="4829638"/>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latin typeface="Calibri" pitchFamily="34" charset="0"/>
                </a:rPr>
                <a:t>100</a:t>
              </a:r>
            </a:p>
          </p:txBody>
        </p:sp>
        <p:cxnSp>
          <p:nvCxnSpPr>
            <p:cNvPr id="35" name="AutoShape 12"/>
            <p:cNvCxnSpPr>
              <a:cxnSpLocks noChangeShapeType="1"/>
              <a:stCxn id="28" idx="3"/>
            </p:cNvCxnSpPr>
            <p:nvPr/>
          </p:nvCxnSpPr>
          <p:spPr bwMode="auto">
            <a:xfrm flipH="1">
              <a:off x="5219700" y="3048000"/>
              <a:ext cx="762000" cy="685800"/>
            </a:xfrm>
            <a:prstGeom prst="straightConnector1">
              <a:avLst/>
            </a:prstGeom>
            <a:noFill/>
            <a:ln w="9525">
              <a:solidFill>
                <a:schemeClr val="tx1"/>
              </a:solidFill>
              <a:round/>
              <a:headEnd/>
              <a:tailEnd type="triangle" w="med" len="med"/>
            </a:ln>
          </p:spPr>
        </p:cxnSp>
        <p:cxnSp>
          <p:nvCxnSpPr>
            <p:cNvPr id="36" name="AutoShape 13"/>
            <p:cNvCxnSpPr>
              <a:cxnSpLocks noChangeShapeType="1"/>
              <a:stCxn id="28" idx="3"/>
            </p:cNvCxnSpPr>
            <p:nvPr/>
          </p:nvCxnSpPr>
          <p:spPr bwMode="auto">
            <a:xfrm>
              <a:off x="5981700" y="3048000"/>
              <a:ext cx="762000" cy="685800"/>
            </a:xfrm>
            <a:prstGeom prst="straightConnector1">
              <a:avLst/>
            </a:prstGeom>
            <a:noFill/>
            <a:ln w="9525">
              <a:solidFill>
                <a:schemeClr val="tx1"/>
              </a:solidFill>
              <a:round/>
              <a:headEnd/>
              <a:tailEnd type="triangle" w="med" len="med"/>
            </a:ln>
          </p:spPr>
        </p:cxnSp>
        <p:sp>
          <p:nvSpPr>
            <p:cNvPr id="24" name="Oval 15"/>
            <p:cNvSpPr>
              <a:spLocks noChangeAspect="1" noChangeArrowheads="1"/>
            </p:cNvSpPr>
            <p:nvPr/>
          </p:nvSpPr>
          <p:spPr bwMode="auto">
            <a:xfrm>
              <a:off x="5054600" y="3733800"/>
              <a:ext cx="323850" cy="323850"/>
            </a:xfrm>
            <a:prstGeom prst="ellipse">
              <a:avLst/>
            </a:prstGeom>
            <a:solidFill>
              <a:srgbClr val="B5EDC2"/>
            </a:solidFill>
            <a:ln w="9525">
              <a:solidFill>
                <a:schemeClr val="tx1"/>
              </a:solidFill>
              <a:round/>
              <a:headEnd/>
              <a:tailEnd/>
            </a:ln>
          </p:spPr>
          <p:txBody>
            <a:bodyPr wrap="none" anchor="ctr"/>
            <a:lstStyle/>
            <a:p>
              <a:endParaRPr lang="en-US">
                <a:latin typeface="Calibri" pitchFamily="34" charset="0"/>
              </a:endParaRPr>
            </a:p>
          </p:txBody>
        </p:sp>
        <p:sp>
          <p:nvSpPr>
            <p:cNvPr id="25" name="Oval 16"/>
            <p:cNvSpPr>
              <a:spLocks noChangeAspect="1" noChangeArrowheads="1"/>
            </p:cNvSpPr>
            <p:nvPr/>
          </p:nvSpPr>
          <p:spPr bwMode="auto">
            <a:xfrm>
              <a:off x="6578600" y="3733800"/>
              <a:ext cx="323850" cy="323850"/>
            </a:xfrm>
            <a:prstGeom prst="ellipse">
              <a:avLst/>
            </a:prstGeom>
            <a:solidFill>
              <a:srgbClr val="B5EDC2"/>
            </a:solidFill>
            <a:ln w="9525">
              <a:solidFill>
                <a:schemeClr val="tx1"/>
              </a:solidFill>
              <a:round/>
              <a:headEnd/>
              <a:tailEnd/>
            </a:ln>
          </p:spPr>
          <p:txBody>
            <a:bodyPr wrap="none" anchor="ctr"/>
            <a:lstStyle/>
            <a:p>
              <a:endParaRPr lang="en-US">
                <a:latin typeface="Calibri" pitchFamily="34" charset="0"/>
              </a:endParaRPr>
            </a:p>
          </p:txBody>
        </p:sp>
        <p:grpSp>
          <p:nvGrpSpPr>
            <p:cNvPr id="43" name="Group 42"/>
            <p:cNvGrpSpPr/>
            <p:nvPr/>
          </p:nvGrpSpPr>
          <p:grpSpPr>
            <a:xfrm>
              <a:off x="6362701" y="4056742"/>
              <a:ext cx="763815" cy="774700"/>
              <a:chOff x="1865085" y="4038600"/>
              <a:chExt cx="763815" cy="774700"/>
            </a:xfrm>
          </p:grpSpPr>
          <p:cxnSp>
            <p:nvCxnSpPr>
              <p:cNvPr id="44" name="AutoShape 17"/>
              <p:cNvCxnSpPr>
                <a:cxnSpLocks noChangeShapeType="1"/>
              </p:cNvCxnSpPr>
              <p:nvPr/>
            </p:nvCxnSpPr>
            <p:spPr bwMode="auto">
              <a:xfrm>
                <a:off x="2247900" y="4038600"/>
                <a:ext cx="381000" cy="774700"/>
              </a:xfrm>
              <a:prstGeom prst="straightConnector1">
                <a:avLst/>
              </a:prstGeom>
              <a:noFill/>
              <a:ln w="9525">
                <a:solidFill>
                  <a:schemeClr val="tx1"/>
                </a:solidFill>
                <a:round/>
                <a:headEnd/>
                <a:tailEnd type="triangle" w="med" len="med"/>
              </a:ln>
            </p:spPr>
          </p:cxnSp>
          <p:cxnSp>
            <p:nvCxnSpPr>
              <p:cNvPr id="45" name="AutoShape 17"/>
              <p:cNvCxnSpPr>
                <a:cxnSpLocks noChangeShapeType="1"/>
              </p:cNvCxnSpPr>
              <p:nvPr/>
            </p:nvCxnSpPr>
            <p:spPr bwMode="auto">
              <a:xfrm flipH="1">
                <a:off x="1865085" y="4038600"/>
                <a:ext cx="381000" cy="774700"/>
              </a:xfrm>
              <a:prstGeom prst="straightConnector1">
                <a:avLst/>
              </a:prstGeom>
              <a:noFill/>
              <a:ln w="9525">
                <a:solidFill>
                  <a:schemeClr val="tx1"/>
                </a:solidFill>
                <a:round/>
                <a:headEnd/>
                <a:tailEnd type="triangle" w="med" len="med"/>
              </a:ln>
            </p:spPr>
          </p:cxnSp>
        </p:grpSp>
      </p:grpSp>
      <p:grpSp>
        <p:nvGrpSpPr>
          <p:cNvPr id="18" name="Group 17"/>
          <p:cNvGrpSpPr/>
          <p:nvPr/>
        </p:nvGrpSpPr>
        <p:grpSpPr>
          <a:xfrm>
            <a:off x="152400" y="2743200"/>
            <a:ext cx="2667000" cy="2391238"/>
            <a:chOff x="152400" y="2743200"/>
            <a:chExt cx="2667000" cy="2391238"/>
          </a:xfrm>
        </p:grpSpPr>
        <p:sp>
          <p:nvSpPr>
            <p:cNvPr id="16388" name="AutoShape 5"/>
            <p:cNvSpPr>
              <a:spLocks noChangeArrowheads="1"/>
            </p:cNvSpPr>
            <p:nvPr/>
          </p:nvSpPr>
          <p:spPr bwMode="auto">
            <a:xfrm>
              <a:off x="1295400" y="27432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16389" name="AutoShape 6"/>
            <p:cNvSpPr>
              <a:spLocks noChangeArrowheads="1"/>
            </p:cNvSpPr>
            <p:nvPr/>
          </p:nvSpPr>
          <p:spPr bwMode="auto">
            <a:xfrm rot="10800000">
              <a:off x="533400" y="37338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6390" name="AutoShape 7"/>
            <p:cNvSpPr>
              <a:spLocks noChangeArrowheads="1"/>
            </p:cNvSpPr>
            <p:nvPr/>
          </p:nvSpPr>
          <p:spPr bwMode="auto">
            <a:xfrm rot="10800000">
              <a:off x="2057400" y="37338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6391" name="Rectangle 8"/>
            <p:cNvSpPr>
              <a:spLocks noChangeArrowheads="1"/>
            </p:cNvSpPr>
            <p:nvPr/>
          </p:nvSpPr>
          <p:spPr bwMode="auto">
            <a:xfrm>
              <a:off x="152400" y="4829638"/>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latin typeface="Calibri" pitchFamily="34" charset="0"/>
                </a:rPr>
                <a:t>10</a:t>
              </a:r>
            </a:p>
          </p:txBody>
        </p:sp>
        <p:sp>
          <p:nvSpPr>
            <p:cNvPr id="16392" name="Rectangle 9"/>
            <p:cNvSpPr>
              <a:spLocks noChangeArrowheads="1"/>
            </p:cNvSpPr>
            <p:nvPr/>
          </p:nvSpPr>
          <p:spPr bwMode="auto">
            <a:xfrm>
              <a:off x="883555" y="4829638"/>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latin typeface="Calibri" pitchFamily="34" charset="0"/>
                </a:rPr>
                <a:t>10</a:t>
              </a:r>
            </a:p>
          </p:txBody>
        </p:sp>
        <p:sp>
          <p:nvSpPr>
            <p:cNvPr id="16393" name="Rectangle 10"/>
            <p:cNvSpPr>
              <a:spLocks noChangeArrowheads="1"/>
            </p:cNvSpPr>
            <p:nvPr/>
          </p:nvSpPr>
          <p:spPr bwMode="auto">
            <a:xfrm>
              <a:off x="1676400" y="4829638"/>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9</a:t>
              </a:r>
            </a:p>
          </p:txBody>
        </p:sp>
        <p:sp>
          <p:nvSpPr>
            <p:cNvPr id="16394" name="Rectangle 11"/>
            <p:cNvSpPr>
              <a:spLocks noChangeArrowheads="1"/>
            </p:cNvSpPr>
            <p:nvPr/>
          </p:nvSpPr>
          <p:spPr bwMode="auto">
            <a:xfrm>
              <a:off x="2438400" y="4829638"/>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latin typeface="Calibri" pitchFamily="34" charset="0"/>
                </a:rPr>
                <a:t>100</a:t>
              </a:r>
            </a:p>
          </p:txBody>
        </p:sp>
        <p:cxnSp>
          <p:nvCxnSpPr>
            <p:cNvPr id="16395" name="AutoShape 12"/>
            <p:cNvCxnSpPr>
              <a:cxnSpLocks noChangeShapeType="1"/>
              <a:stCxn id="16388" idx="3"/>
              <a:endCxn id="16389" idx="3"/>
            </p:cNvCxnSpPr>
            <p:nvPr/>
          </p:nvCxnSpPr>
          <p:spPr bwMode="auto">
            <a:xfrm flipH="1">
              <a:off x="723900" y="3048000"/>
              <a:ext cx="762000" cy="685800"/>
            </a:xfrm>
            <a:prstGeom prst="straightConnector1">
              <a:avLst/>
            </a:prstGeom>
            <a:noFill/>
            <a:ln w="9525">
              <a:solidFill>
                <a:schemeClr val="tx1"/>
              </a:solidFill>
              <a:round/>
              <a:headEnd/>
              <a:tailEnd type="triangle" w="med" len="med"/>
            </a:ln>
          </p:spPr>
        </p:cxnSp>
        <p:cxnSp>
          <p:nvCxnSpPr>
            <p:cNvPr id="16396" name="AutoShape 13"/>
            <p:cNvCxnSpPr>
              <a:cxnSpLocks noChangeShapeType="1"/>
              <a:stCxn id="16388" idx="3"/>
              <a:endCxn id="16390" idx="3"/>
            </p:cNvCxnSpPr>
            <p:nvPr/>
          </p:nvCxnSpPr>
          <p:spPr bwMode="auto">
            <a:xfrm>
              <a:off x="1485900" y="3048000"/>
              <a:ext cx="762000" cy="685800"/>
            </a:xfrm>
            <a:prstGeom prst="straightConnector1">
              <a:avLst/>
            </a:prstGeom>
            <a:noFill/>
            <a:ln w="9525">
              <a:solidFill>
                <a:schemeClr val="tx1"/>
              </a:solidFill>
              <a:round/>
              <a:headEnd/>
              <a:tailEnd type="triangle" w="med" len="med"/>
            </a:ln>
          </p:spPr>
        </p:cxnSp>
        <p:grpSp>
          <p:nvGrpSpPr>
            <p:cNvPr id="5" name="Group 4"/>
            <p:cNvGrpSpPr/>
            <p:nvPr/>
          </p:nvGrpSpPr>
          <p:grpSpPr>
            <a:xfrm>
              <a:off x="1865085" y="4038600"/>
              <a:ext cx="763815" cy="774700"/>
              <a:chOff x="1865085" y="4038600"/>
              <a:chExt cx="763815" cy="774700"/>
            </a:xfrm>
          </p:grpSpPr>
          <p:cxnSp>
            <p:nvCxnSpPr>
              <p:cNvPr id="16400" name="AutoShape 17"/>
              <p:cNvCxnSpPr>
                <a:cxnSpLocks noChangeShapeType="1"/>
                <a:stCxn id="16390" idx="0"/>
              </p:cNvCxnSpPr>
              <p:nvPr/>
            </p:nvCxnSpPr>
            <p:spPr bwMode="auto">
              <a:xfrm>
                <a:off x="2247900" y="4038600"/>
                <a:ext cx="381000" cy="774700"/>
              </a:xfrm>
              <a:prstGeom prst="straightConnector1">
                <a:avLst/>
              </a:prstGeom>
              <a:noFill/>
              <a:ln w="9525">
                <a:solidFill>
                  <a:schemeClr val="tx1"/>
                </a:solidFill>
                <a:round/>
                <a:headEnd/>
                <a:tailEnd type="triangle" w="med" len="med"/>
              </a:ln>
            </p:spPr>
          </p:cxnSp>
          <p:cxnSp>
            <p:nvCxnSpPr>
              <p:cNvPr id="41" name="AutoShape 17"/>
              <p:cNvCxnSpPr>
                <a:cxnSpLocks noChangeShapeType="1"/>
              </p:cNvCxnSpPr>
              <p:nvPr/>
            </p:nvCxnSpPr>
            <p:spPr bwMode="auto">
              <a:xfrm flipH="1">
                <a:off x="1865085" y="4038600"/>
                <a:ext cx="381000" cy="774700"/>
              </a:xfrm>
              <a:prstGeom prst="straightConnector1">
                <a:avLst/>
              </a:prstGeom>
              <a:noFill/>
              <a:ln w="9525">
                <a:solidFill>
                  <a:schemeClr val="tx1"/>
                </a:solidFill>
                <a:round/>
                <a:headEnd/>
                <a:tailEnd type="triangle" w="med" len="med"/>
              </a:ln>
            </p:spPr>
          </p:cxnSp>
        </p:grpSp>
        <p:grpSp>
          <p:nvGrpSpPr>
            <p:cNvPr id="49" name="Group 48"/>
            <p:cNvGrpSpPr/>
            <p:nvPr/>
          </p:nvGrpSpPr>
          <p:grpSpPr>
            <a:xfrm>
              <a:off x="341084" y="4038600"/>
              <a:ext cx="763815" cy="774700"/>
              <a:chOff x="1865085" y="4038600"/>
              <a:chExt cx="763815" cy="774700"/>
            </a:xfrm>
          </p:grpSpPr>
          <p:cxnSp>
            <p:nvCxnSpPr>
              <p:cNvPr id="50" name="AutoShape 17"/>
              <p:cNvCxnSpPr>
                <a:cxnSpLocks noChangeShapeType="1"/>
              </p:cNvCxnSpPr>
              <p:nvPr/>
            </p:nvCxnSpPr>
            <p:spPr bwMode="auto">
              <a:xfrm>
                <a:off x="2247900" y="4038600"/>
                <a:ext cx="381000" cy="774700"/>
              </a:xfrm>
              <a:prstGeom prst="straightConnector1">
                <a:avLst/>
              </a:prstGeom>
              <a:noFill/>
              <a:ln w="9525">
                <a:solidFill>
                  <a:schemeClr val="tx1"/>
                </a:solidFill>
                <a:round/>
                <a:headEnd/>
                <a:tailEnd type="triangle" w="med" len="med"/>
              </a:ln>
            </p:spPr>
          </p:cxnSp>
          <p:cxnSp>
            <p:nvCxnSpPr>
              <p:cNvPr id="51" name="AutoShape 17"/>
              <p:cNvCxnSpPr>
                <a:cxnSpLocks noChangeShapeType="1"/>
              </p:cNvCxnSpPr>
              <p:nvPr/>
            </p:nvCxnSpPr>
            <p:spPr bwMode="auto">
              <a:xfrm flipH="1">
                <a:off x="1865085" y="4038600"/>
                <a:ext cx="381000" cy="774700"/>
              </a:xfrm>
              <a:prstGeom prst="straightConnector1">
                <a:avLst/>
              </a:prstGeom>
              <a:noFill/>
              <a:ln w="9525">
                <a:solidFill>
                  <a:schemeClr val="tx1"/>
                </a:solidFill>
                <a:round/>
                <a:headEnd/>
                <a:tailEnd type="triangle" w="med" len="med"/>
              </a:ln>
            </p:spPr>
          </p:cxnSp>
        </p:grpSp>
      </p:grpSp>
      <p:grpSp>
        <p:nvGrpSpPr>
          <p:cNvPr id="16" name="Group 15"/>
          <p:cNvGrpSpPr/>
          <p:nvPr/>
        </p:nvGrpSpPr>
        <p:grpSpPr>
          <a:xfrm>
            <a:off x="8508988" y="2735184"/>
            <a:ext cx="3121553" cy="3318977"/>
            <a:chOff x="8508988" y="2735184"/>
            <a:chExt cx="3121553" cy="3318977"/>
          </a:xfrm>
        </p:grpSpPr>
        <p:cxnSp>
          <p:nvCxnSpPr>
            <p:cNvPr id="68" name="AutoShape 17"/>
            <p:cNvCxnSpPr>
              <a:cxnSpLocks noChangeShapeType="1"/>
            </p:cNvCxnSpPr>
            <p:nvPr/>
          </p:nvCxnSpPr>
          <p:spPr bwMode="auto">
            <a:xfrm>
              <a:off x="9317600" y="4048726"/>
              <a:ext cx="381000" cy="774700"/>
            </a:xfrm>
            <a:prstGeom prst="straightConnector1">
              <a:avLst/>
            </a:prstGeom>
            <a:noFill/>
            <a:ln w="9525">
              <a:solidFill>
                <a:schemeClr val="tx1"/>
              </a:solidFill>
              <a:round/>
              <a:headEnd/>
              <a:tailEnd type="triangle" w="med" len="med"/>
            </a:ln>
          </p:spPr>
        </p:cxnSp>
        <p:cxnSp>
          <p:nvCxnSpPr>
            <p:cNvPr id="69" name="AutoShape 17"/>
            <p:cNvCxnSpPr>
              <a:cxnSpLocks noChangeShapeType="1"/>
            </p:cNvCxnSpPr>
            <p:nvPr/>
          </p:nvCxnSpPr>
          <p:spPr bwMode="auto">
            <a:xfrm flipH="1">
              <a:off x="8934785" y="4048726"/>
              <a:ext cx="381000" cy="774700"/>
            </a:xfrm>
            <a:prstGeom prst="straightConnector1">
              <a:avLst/>
            </a:prstGeom>
            <a:noFill/>
            <a:ln w="9525">
              <a:solidFill>
                <a:schemeClr val="tx1"/>
              </a:solidFill>
              <a:round/>
              <a:headEnd/>
              <a:tailEnd type="triangle" w="med" len="med"/>
            </a:ln>
          </p:spPr>
        </p:cxnSp>
        <p:sp>
          <p:nvSpPr>
            <p:cNvPr id="56" name="AutoShape 5"/>
            <p:cNvSpPr>
              <a:spLocks noChangeArrowheads="1"/>
            </p:cNvSpPr>
            <p:nvPr/>
          </p:nvSpPr>
          <p:spPr bwMode="auto">
            <a:xfrm>
              <a:off x="9887284" y="2735184"/>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57" name="Rectangle 8"/>
            <p:cNvSpPr>
              <a:spLocks noChangeArrowheads="1"/>
            </p:cNvSpPr>
            <p:nvPr/>
          </p:nvSpPr>
          <p:spPr bwMode="auto">
            <a:xfrm>
              <a:off x="8984908" y="5744014"/>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latin typeface="Calibri" pitchFamily="34" charset="0"/>
                </a:rPr>
                <a:t>9</a:t>
              </a:r>
            </a:p>
          </p:txBody>
        </p:sp>
        <p:sp>
          <p:nvSpPr>
            <p:cNvPr id="58" name="Rectangle 9"/>
            <p:cNvSpPr>
              <a:spLocks noChangeArrowheads="1"/>
            </p:cNvSpPr>
            <p:nvPr/>
          </p:nvSpPr>
          <p:spPr bwMode="auto">
            <a:xfrm>
              <a:off x="9515543" y="5744014"/>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10</a:t>
              </a:r>
            </a:p>
          </p:txBody>
        </p:sp>
        <p:sp>
          <p:nvSpPr>
            <p:cNvPr id="59" name="Rectangle 10"/>
            <p:cNvSpPr>
              <a:spLocks noChangeArrowheads="1"/>
            </p:cNvSpPr>
            <p:nvPr/>
          </p:nvSpPr>
          <p:spPr bwMode="auto">
            <a:xfrm>
              <a:off x="10295020" y="5744014"/>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9</a:t>
              </a:r>
            </a:p>
          </p:txBody>
        </p:sp>
        <p:sp>
          <p:nvSpPr>
            <p:cNvPr id="60" name="Rectangle 11"/>
            <p:cNvSpPr>
              <a:spLocks noChangeArrowheads="1"/>
            </p:cNvSpPr>
            <p:nvPr/>
          </p:nvSpPr>
          <p:spPr bwMode="auto">
            <a:xfrm>
              <a:off x="10789660" y="5744014"/>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latin typeface="Calibri" pitchFamily="34" charset="0"/>
                </a:rPr>
                <a:t>10</a:t>
              </a:r>
            </a:p>
          </p:txBody>
        </p:sp>
        <p:cxnSp>
          <p:nvCxnSpPr>
            <p:cNvPr id="61" name="AutoShape 12"/>
            <p:cNvCxnSpPr>
              <a:cxnSpLocks noChangeShapeType="1"/>
              <a:stCxn id="56" idx="3"/>
            </p:cNvCxnSpPr>
            <p:nvPr/>
          </p:nvCxnSpPr>
          <p:spPr bwMode="auto">
            <a:xfrm flipH="1">
              <a:off x="9315784" y="3039984"/>
              <a:ext cx="762000" cy="685800"/>
            </a:xfrm>
            <a:prstGeom prst="straightConnector1">
              <a:avLst/>
            </a:prstGeom>
            <a:noFill/>
            <a:ln w="9525">
              <a:solidFill>
                <a:schemeClr val="tx1"/>
              </a:solidFill>
              <a:round/>
              <a:headEnd/>
              <a:tailEnd type="triangle" w="med" len="med"/>
            </a:ln>
          </p:spPr>
        </p:cxnSp>
        <p:cxnSp>
          <p:nvCxnSpPr>
            <p:cNvPr id="62" name="AutoShape 13"/>
            <p:cNvCxnSpPr>
              <a:cxnSpLocks noChangeShapeType="1"/>
              <a:stCxn id="56" idx="3"/>
            </p:cNvCxnSpPr>
            <p:nvPr/>
          </p:nvCxnSpPr>
          <p:spPr bwMode="auto">
            <a:xfrm>
              <a:off x="10077784" y="3039984"/>
              <a:ext cx="762000" cy="685800"/>
            </a:xfrm>
            <a:prstGeom prst="straightConnector1">
              <a:avLst/>
            </a:prstGeom>
            <a:noFill/>
            <a:ln w="9525">
              <a:solidFill>
                <a:schemeClr val="tx1"/>
              </a:solidFill>
              <a:round/>
              <a:headEnd/>
              <a:tailEnd type="triangle" w="med" len="med"/>
            </a:ln>
          </p:spPr>
        </p:cxnSp>
        <p:sp>
          <p:nvSpPr>
            <p:cNvPr id="63" name="Oval 15"/>
            <p:cNvSpPr>
              <a:spLocks noChangeAspect="1" noChangeArrowheads="1"/>
            </p:cNvSpPr>
            <p:nvPr/>
          </p:nvSpPr>
          <p:spPr bwMode="auto">
            <a:xfrm>
              <a:off x="9150684" y="3725784"/>
              <a:ext cx="323850" cy="323850"/>
            </a:xfrm>
            <a:prstGeom prst="ellipse">
              <a:avLst/>
            </a:prstGeom>
            <a:solidFill>
              <a:srgbClr val="B5EDC2"/>
            </a:solidFill>
            <a:ln w="9525">
              <a:solidFill>
                <a:schemeClr val="tx1"/>
              </a:solidFill>
              <a:round/>
              <a:headEnd/>
              <a:tailEnd/>
            </a:ln>
          </p:spPr>
          <p:txBody>
            <a:bodyPr wrap="none" anchor="ctr"/>
            <a:lstStyle/>
            <a:p>
              <a:endParaRPr lang="en-US">
                <a:latin typeface="Calibri" pitchFamily="34" charset="0"/>
              </a:endParaRPr>
            </a:p>
          </p:txBody>
        </p:sp>
        <p:sp>
          <p:nvSpPr>
            <p:cNvPr id="64" name="Oval 16"/>
            <p:cNvSpPr>
              <a:spLocks noChangeAspect="1" noChangeArrowheads="1"/>
            </p:cNvSpPr>
            <p:nvPr/>
          </p:nvSpPr>
          <p:spPr bwMode="auto">
            <a:xfrm>
              <a:off x="10674684" y="3725784"/>
              <a:ext cx="323850" cy="323850"/>
            </a:xfrm>
            <a:prstGeom prst="ellipse">
              <a:avLst/>
            </a:prstGeom>
            <a:solidFill>
              <a:srgbClr val="B5EDC2"/>
            </a:solidFill>
            <a:ln w="9525">
              <a:solidFill>
                <a:schemeClr val="tx1"/>
              </a:solidFill>
              <a:round/>
              <a:headEnd/>
              <a:tailEnd/>
            </a:ln>
          </p:spPr>
          <p:txBody>
            <a:bodyPr wrap="none" anchor="ctr"/>
            <a:lstStyle/>
            <a:p>
              <a:endParaRPr lang="en-US">
                <a:latin typeface="Calibri" pitchFamily="34" charset="0"/>
              </a:endParaRPr>
            </a:p>
          </p:txBody>
        </p:sp>
        <p:cxnSp>
          <p:nvCxnSpPr>
            <p:cNvPr id="66" name="AutoShape 17"/>
            <p:cNvCxnSpPr>
              <a:cxnSpLocks noChangeShapeType="1"/>
            </p:cNvCxnSpPr>
            <p:nvPr/>
          </p:nvCxnSpPr>
          <p:spPr bwMode="auto">
            <a:xfrm>
              <a:off x="10841600" y="4048726"/>
              <a:ext cx="381000" cy="774700"/>
            </a:xfrm>
            <a:prstGeom prst="straightConnector1">
              <a:avLst/>
            </a:prstGeom>
            <a:noFill/>
            <a:ln w="9525">
              <a:solidFill>
                <a:schemeClr val="tx1"/>
              </a:solidFill>
              <a:round/>
              <a:headEnd/>
              <a:tailEnd type="triangle" w="med" len="med"/>
            </a:ln>
          </p:spPr>
        </p:cxnSp>
        <p:cxnSp>
          <p:nvCxnSpPr>
            <p:cNvPr id="67" name="AutoShape 17"/>
            <p:cNvCxnSpPr>
              <a:cxnSpLocks noChangeShapeType="1"/>
            </p:cNvCxnSpPr>
            <p:nvPr/>
          </p:nvCxnSpPr>
          <p:spPr bwMode="auto">
            <a:xfrm flipH="1">
              <a:off x="10458785" y="4048726"/>
              <a:ext cx="381000" cy="774700"/>
            </a:xfrm>
            <a:prstGeom prst="straightConnector1">
              <a:avLst/>
            </a:prstGeom>
            <a:noFill/>
            <a:ln w="9525">
              <a:solidFill>
                <a:schemeClr val="tx1"/>
              </a:solidFill>
              <a:round/>
              <a:headEnd/>
              <a:tailEnd type="triangle" w="med" len="med"/>
            </a:ln>
          </p:spPr>
        </p:cxnSp>
        <p:sp>
          <p:nvSpPr>
            <p:cNvPr id="70" name="AutoShape 6"/>
            <p:cNvSpPr>
              <a:spLocks noChangeArrowheads="1"/>
            </p:cNvSpPr>
            <p:nvPr/>
          </p:nvSpPr>
          <p:spPr bwMode="auto">
            <a:xfrm rot="10800000">
              <a:off x="8760326" y="4835358"/>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71" name="AutoShape 7"/>
            <p:cNvSpPr>
              <a:spLocks noChangeArrowheads="1"/>
            </p:cNvSpPr>
            <p:nvPr/>
          </p:nvSpPr>
          <p:spPr bwMode="auto">
            <a:xfrm rot="10800000">
              <a:off x="10284326" y="4835358"/>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72" name="AutoShape 6"/>
            <p:cNvSpPr>
              <a:spLocks noChangeArrowheads="1"/>
            </p:cNvSpPr>
            <p:nvPr/>
          </p:nvSpPr>
          <p:spPr bwMode="auto">
            <a:xfrm rot="10800000">
              <a:off x="9500937" y="4840706"/>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73" name="AutoShape 7"/>
            <p:cNvSpPr>
              <a:spLocks noChangeArrowheads="1"/>
            </p:cNvSpPr>
            <p:nvPr/>
          </p:nvSpPr>
          <p:spPr bwMode="auto">
            <a:xfrm rot="10800000">
              <a:off x="11024937" y="4840706"/>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76" name="Rectangle 8"/>
            <p:cNvSpPr>
              <a:spLocks noChangeArrowheads="1"/>
            </p:cNvSpPr>
            <p:nvPr/>
          </p:nvSpPr>
          <p:spPr bwMode="auto">
            <a:xfrm>
              <a:off x="8508988" y="5735998"/>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latin typeface="Calibri" pitchFamily="34" charset="0"/>
                </a:rPr>
                <a:t>10</a:t>
              </a:r>
            </a:p>
          </p:txBody>
        </p:sp>
        <p:sp>
          <p:nvSpPr>
            <p:cNvPr id="77" name="Rectangle 11"/>
            <p:cNvSpPr>
              <a:spLocks noChangeArrowheads="1"/>
            </p:cNvSpPr>
            <p:nvPr/>
          </p:nvSpPr>
          <p:spPr bwMode="auto">
            <a:xfrm>
              <a:off x="11249541" y="5749361"/>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latin typeface="Calibri" pitchFamily="34" charset="0"/>
                </a:rPr>
                <a:t>100</a:t>
              </a:r>
            </a:p>
          </p:txBody>
        </p:sp>
        <p:cxnSp>
          <p:nvCxnSpPr>
            <p:cNvPr id="79" name="AutoShape 17"/>
            <p:cNvCxnSpPr>
              <a:cxnSpLocks noChangeShapeType="1"/>
              <a:stCxn id="70" idx="0"/>
              <a:endCxn id="57" idx="0"/>
            </p:cNvCxnSpPr>
            <p:nvPr/>
          </p:nvCxnSpPr>
          <p:spPr bwMode="auto">
            <a:xfrm>
              <a:off x="8950826" y="5140158"/>
              <a:ext cx="224582" cy="603856"/>
            </a:xfrm>
            <a:prstGeom prst="straightConnector1">
              <a:avLst/>
            </a:prstGeom>
            <a:noFill/>
            <a:ln w="9525">
              <a:solidFill>
                <a:schemeClr val="tx1"/>
              </a:solidFill>
              <a:round/>
              <a:headEnd/>
              <a:tailEnd type="triangle" w="med" len="med"/>
            </a:ln>
          </p:spPr>
        </p:cxnSp>
        <p:cxnSp>
          <p:nvCxnSpPr>
            <p:cNvPr id="80" name="AutoShape 17"/>
            <p:cNvCxnSpPr>
              <a:cxnSpLocks noChangeShapeType="1"/>
              <a:stCxn id="70" idx="0"/>
              <a:endCxn id="76" idx="0"/>
            </p:cNvCxnSpPr>
            <p:nvPr/>
          </p:nvCxnSpPr>
          <p:spPr bwMode="auto">
            <a:xfrm flipH="1">
              <a:off x="8699488" y="5140158"/>
              <a:ext cx="251338" cy="595840"/>
            </a:xfrm>
            <a:prstGeom prst="straightConnector1">
              <a:avLst/>
            </a:prstGeom>
            <a:noFill/>
            <a:ln w="9525">
              <a:solidFill>
                <a:schemeClr val="tx1"/>
              </a:solidFill>
              <a:round/>
              <a:headEnd/>
              <a:tailEnd type="triangle" w="med" len="med"/>
            </a:ln>
          </p:spPr>
        </p:cxnSp>
        <p:cxnSp>
          <p:nvCxnSpPr>
            <p:cNvPr id="82" name="AutoShape 17"/>
            <p:cNvCxnSpPr>
              <a:cxnSpLocks noChangeShapeType="1"/>
              <a:stCxn id="72" idx="0"/>
              <a:endCxn id="58" idx="0"/>
            </p:cNvCxnSpPr>
            <p:nvPr/>
          </p:nvCxnSpPr>
          <p:spPr bwMode="auto">
            <a:xfrm>
              <a:off x="9691437" y="5145506"/>
              <a:ext cx="14606" cy="598508"/>
            </a:xfrm>
            <a:prstGeom prst="straightConnector1">
              <a:avLst/>
            </a:prstGeom>
            <a:noFill/>
            <a:ln w="9525">
              <a:solidFill>
                <a:schemeClr val="tx1"/>
              </a:solidFill>
              <a:round/>
              <a:headEnd/>
              <a:tailEnd type="triangle" w="med" len="med"/>
            </a:ln>
          </p:spPr>
        </p:cxnSp>
        <p:cxnSp>
          <p:nvCxnSpPr>
            <p:cNvPr id="88" name="AutoShape 17"/>
            <p:cNvCxnSpPr>
              <a:cxnSpLocks noChangeShapeType="1"/>
              <a:stCxn id="71" idx="0"/>
              <a:endCxn id="59" idx="0"/>
            </p:cNvCxnSpPr>
            <p:nvPr/>
          </p:nvCxnSpPr>
          <p:spPr bwMode="auto">
            <a:xfrm>
              <a:off x="10474826" y="5140158"/>
              <a:ext cx="10694" cy="603856"/>
            </a:xfrm>
            <a:prstGeom prst="straightConnector1">
              <a:avLst/>
            </a:prstGeom>
            <a:noFill/>
            <a:ln w="9525">
              <a:solidFill>
                <a:schemeClr val="tx1"/>
              </a:solidFill>
              <a:round/>
              <a:headEnd/>
              <a:tailEnd type="triangle" w="med" len="med"/>
            </a:ln>
          </p:spPr>
        </p:cxnSp>
        <p:cxnSp>
          <p:nvCxnSpPr>
            <p:cNvPr id="91" name="AutoShape 17"/>
            <p:cNvCxnSpPr>
              <a:cxnSpLocks noChangeShapeType="1"/>
            </p:cNvCxnSpPr>
            <p:nvPr/>
          </p:nvCxnSpPr>
          <p:spPr bwMode="auto">
            <a:xfrm>
              <a:off x="11215436" y="5145505"/>
              <a:ext cx="224582" cy="603856"/>
            </a:xfrm>
            <a:prstGeom prst="straightConnector1">
              <a:avLst/>
            </a:prstGeom>
            <a:noFill/>
            <a:ln w="9525">
              <a:solidFill>
                <a:schemeClr val="tx1"/>
              </a:solidFill>
              <a:round/>
              <a:headEnd/>
              <a:tailEnd type="triangle" w="med" len="med"/>
            </a:ln>
          </p:spPr>
        </p:cxnSp>
        <p:cxnSp>
          <p:nvCxnSpPr>
            <p:cNvPr id="92" name="AutoShape 17"/>
            <p:cNvCxnSpPr>
              <a:cxnSpLocks noChangeShapeType="1"/>
            </p:cNvCxnSpPr>
            <p:nvPr/>
          </p:nvCxnSpPr>
          <p:spPr bwMode="auto">
            <a:xfrm flipH="1">
              <a:off x="10964098" y="5145505"/>
              <a:ext cx="251338" cy="595840"/>
            </a:xfrm>
            <a:prstGeom prst="straightConnector1">
              <a:avLst/>
            </a:prstGeom>
            <a:noFill/>
            <a:ln w="9525">
              <a:solidFill>
                <a:schemeClr val="tx1"/>
              </a:solidFill>
              <a:round/>
              <a:headEnd/>
              <a:tailEnd type="triangle" w="med" len="med"/>
            </a:ln>
          </p:spPr>
        </p:cxnSp>
      </p:grpSp>
      <p:pic>
        <p:nvPicPr>
          <p:cNvPr id="93" name="Picture 3"/>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8943480" y="1153695"/>
            <a:ext cx="2233863" cy="1422920"/>
          </a:xfrm>
          <a:prstGeom prst="rect">
            <a:avLst/>
          </a:prstGeom>
          <a:noFill/>
          <a:extLst>
            <a:ext uri="{909E8E84-426E-40dd-AFC4-6F175D3DCCD1}">
              <a14:hiddenFill xmlns="" xmlns:a14="http://schemas.microsoft.com/office/drawing/2010/main">
                <a:solidFill>
                  <a:srgbClr val="FFFFFF"/>
                </a:solidFill>
              </a14:hiddenFill>
            </a:ext>
          </a:extLst>
        </p:spPr>
      </p:pic>
      <p:sp>
        <p:nvSpPr>
          <p:cNvPr id="17" name="TextBox 16"/>
          <p:cNvSpPr txBox="1"/>
          <p:nvPr/>
        </p:nvSpPr>
        <p:spPr>
          <a:xfrm>
            <a:off x="534737" y="5267157"/>
            <a:ext cx="2413282" cy="830997"/>
          </a:xfrm>
          <a:prstGeom prst="rect">
            <a:avLst/>
          </a:prstGeom>
          <a:noFill/>
        </p:spPr>
        <p:txBody>
          <a:bodyPr wrap="none" rtlCol="0">
            <a:spAutoFit/>
          </a:bodyPr>
          <a:lstStyle/>
          <a:p>
            <a:r>
              <a:rPr lang="en-US" sz="2400" dirty="0" err="1"/>
              <a:t>Tictactoe</a:t>
            </a:r>
            <a:r>
              <a:rPr lang="en-US" sz="2400" dirty="0"/>
              <a:t>, chess</a:t>
            </a:r>
          </a:p>
          <a:p>
            <a:r>
              <a:rPr lang="en-US" sz="2400" b="1" i="1" dirty="0">
                <a:solidFill>
                  <a:srgbClr val="FF0000"/>
                </a:solidFill>
              </a:rPr>
              <a:t>Minimax</a:t>
            </a:r>
          </a:p>
        </p:txBody>
      </p:sp>
      <p:sp>
        <p:nvSpPr>
          <p:cNvPr id="96" name="TextBox 95"/>
          <p:cNvSpPr txBox="1"/>
          <p:nvPr/>
        </p:nvSpPr>
        <p:spPr>
          <a:xfrm>
            <a:off x="4825718" y="5257800"/>
            <a:ext cx="2322061" cy="830997"/>
          </a:xfrm>
          <a:prstGeom prst="rect">
            <a:avLst/>
          </a:prstGeom>
          <a:noFill/>
        </p:spPr>
        <p:txBody>
          <a:bodyPr wrap="none" rtlCol="0">
            <a:spAutoFit/>
          </a:bodyPr>
          <a:lstStyle/>
          <a:p>
            <a:r>
              <a:rPr lang="en-US" sz="2400" dirty="0"/>
              <a:t>Tetris, investing</a:t>
            </a:r>
          </a:p>
          <a:p>
            <a:r>
              <a:rPr lang="en-US" sz="2400" b="1" i="1" dirty="0" err="1">
                <a:solidFill>
                  <a:srgbClr val="FF0000"/>
                </a:solidFill>
              </a:rPr>
              <a:t>Expectimax</a:t>
            </a:r>
            <a:endParaRPr lang="en-US" sz="2400" b="1" i="1" dirty="0">
              <a:solidFill>
                <a:srgbClr val="FF0000"/>
              </a:solidFill>
            </a:endParaRPr>
          </a:p>
        </p:txBody>
      </p:sp>
      <p:sp>
        <p:nvSpPr>
          <p:cNvPr id="97" name="TextBox 96"/>
          <p:cNvSpPr txBox="1"/>
          <p:nvPr/>
        </p:nvSpPr>
        <p:spPr>
          <a:xfrm>
            <a:off x="8458200" y="6027003"/>
            <a:ext cx="3588183" cy="830997"/>
          </a:xfrm>
          <a:prstGeom prst="rect">
            <a:avLst/>
          </a:prstGeom>
          <a:noFill/>
        </p:spPr>
        <p:txBody>
          <a:bodyPr wrap="none" rtlCol="0">
            <a:spAutoFit/>
          </a:bodyPr>
          <a:lstStyle/>
          <a:p>
            <a:r>
              <a:rPr lang="en-US" sz="2400" dirty="0"/>
              <a:t>Backgammon, Monopoly</a:t>
            </a:r>
          </a:p>
          <a:p>
            <a:r>
              <a:rPr lang="en-US" sz="2400" b="1" i="1" dirty="0" err="1">
                <a:solidFill>
                  <a:srgbClr val="FF0000"/>
                </a:solidFill>
              </a:rPr>
              <a:t>Expectiminimax</a:t>
            </a:r>
            <a:endParaRPr lang="en-US" sz="2400" b="1" i="1" dirty="0">
              <a:solidFill>
                <a:srgbClr val="FF0000"/>
              </a:solidFill>
            </a:endParaRPr>
          </a:p>
        </p:txBody>
      </p:sp>
      <p:pic>
        <p:nvPicPr>
          <p:cNvPr id="5124" name="Picture 4" descr="Tetris Analytics screen capture. | Download Scientific Diagram">
            <a:extLst>
              <a:ext uri="{FF2B5EF4-FFF2-40B4-BE49-F238E27FC236}">
                <a16:creationId xmlns:a16="http://schemas.microsoft.com/office/drawing/2014/main" id="{52AB8367-F5F5-4A5F-A1C8-90DFDE93D3A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37" t="9392" b="2137"/>
          <a:stretch/>
        </p:blipFill>
        <p:spPr bwMode="auto">
          <a:xfrm>
            <a:off x="3118172" y="5074328"/>
            <a:ext cx="1490588" cy="175502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44D5DE53-EDAC-BC41-9222-1DB1CAF59198}"/>
              </a:ext>
            </a:extLst>
          </p:cNvPr>
          <p:cNvSpPr>
            <a:spLocks noGrp="1"/>
          </p:cNvSpPr>
          <p:nvPr>
            <p:ph type="sldNum" sz="quarter" idx="12"/>
          </p:nvPr>
        </p:nvSpPr>
        <p:spPr/>
        <p:txBody>
          <a:bodyPr/>
          <a:lstStyle/>
          <a:p>
            <a:pPr>
              <a:defRPr/>
            </a:pPr>
            <a:fld id="{8E81798C-0F99-461B-869F-8FC2E08F7ABC}" type="slidenum">
              <a:rPr lang="en-US" smtClean="0"/>
              <a:pPr>
                <a:defRPr/>
              </a:pPr>
              <a:t>38</a:t>
            </a:fld>
            <a:endParaRPr lang="en-US" dirty="0"/>
          </a:p>
        </p:txBody>
      </p:sp>
    </p:spTree>
    <p:extLst>
      <p:ext uri="{BB962C8B-B14F-4D97-AF65-F5344CB8AC3E}">
        <p14:creationId xmlns:p14="http://schemas.microsoft.com/office/powerpoint/2010/main" val="2076002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dirty="0"/>
              <a:t>Minimax</a:t>
            </a:r>
          </a:p>
        </p:txBody>
      </p:sp>
      <p:grpSp>
        <p:nvGrpSpPr>
          <p:cNvPr id="3" name="Group 2"/>
          <p:cNvGrpSpPr/>
          <p:nvPr/>
        </p:nvGrpSpPr>
        <p:grpSpPr>
          <a:xfrm>
            <a:off x="914400" y="3505200"/>
            <a:ext cx="10668000" cy="2590800"/>
            <a:chOff x="6111574" y="1981200"/>
            <a:chExt cx="5684409" cy="2590800"/>
          </a:xfrm>
          <a:solidFill>
            <a:srgbClr val="C198E0"/>
          </a:solidFill>
        </p:grpSpPr>
        <p:sp>
          <p:nvSpPr>
            <p:cNvPr id="12" name="Rounded Rectangle 11"/>
            <p:cNvSpPr/>
            <p:nvPr/>
          </p:nvSpPr>
          <p:spPr>
            <a:xfrm>
              <a:off x="6111574" y="1981200"/>
              <a:ext cx="5467351" cy="2590800"/>
            </a:xfrm>
            <a:prstGeom prst="roundRect">
              <a:avLst/>
            </a:prstGeom>
            <a:solidFill>
              <a:srgbClr val="F4E8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p:cNvSpPr txBox="1">
              <a:spLocks/>
            </p:cNvSpPr>
            <p:nvPr/>
          </p:nvSpPr>
          <p:spPr bwMode="auto">
            <a:xfrm>
              <a:off x="6233383" y="2209800"/>
              <a:ext cx="55626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indent="-342882">
                <a:lnSpc>
                  <a:spcPct val="80000"/>
                </a:lnSpc>
                <a:spcBef>
                  <a:spcPts val="1200"/>
                </a:spcBef>
                <a:buClr>
                  <a:schemeClr val="accent2"/>
                </a:buClr>
                <a:defRPr/>
              </a:pPr>
              <a:r>
                <a:rPr lang="en-US" sz="2400" kern="0" dirty="0">
                  <a:solidFill>
                    <a:srgbClr val="BD00B0"/>
                  </a:solidFill>
                  <a:latin typeface="Calibri" pitchFamily="34" charset="0"/>
                </a:rPr>
                <a:t>function</a:t>
              </a:r>
              <a:r>
                <a:rPr kumimoji="0" lang="en-US" sz="2400" b="0" i="0" u="none" strike="noStrike" kern="0" cap="none" spc="0" normalizeH="0" baseline="0" noProof="0" dirty="0">
                  <a:ln>
                    <a:noFill/>
                  </a:ln>
                  <a:solidFill>
                    <a:srgbClr val="C00000"/>
                  </a:solidFill>
                  <a:effectLst/>
                  <a:uLnTx/>
                  <a:uFillTx/>
                  <a:latin typeface="Calibri" pitchFamily="34" charset="0"/>
                  <a:ea typeface="+mn-ea"/>
                  <a:cs typeface="+mn-cs"/>
                </a:rPr>
                <a:t> </a:t>
              </a:r>
              <a:r>
                <a:rPr lang="en-US" sz="2400" kern="0" dirty="0" err="1">
                  <a:solidFill>
                    <a:srgbClr val="9B01FF"/>
                  </a:solidFill>
                  <a:latin typeface="Calibri"/>
                  <a:cs typeface="Calibri"/>
                </a:rPr>
                <a:t>minimax_value</a:t>
              </a:r>
              <a:r>
                <a:rPr lang="en-US" sz="2400" kern="0" dirty="0">
                  <a:solidFill>
                    <a:srgbClr val="9B01FF"/>
                  </a:solidFill>
                  <a:latin typeface="Calibri"/>
                  <a:cs typeface="Calibri"/>
                </a:rPr>
                <a:t>(s) </a:t>
              </a:r>
              <a:r>
                <a:rPr kumimoji="0" lang="en-US" sz="2400" b="0" i="0" u="none" strike="noStrike" kern="0" cap="none" spc="0" normalizeH="0" noProof="0" dirty="0">
                  <a:ln>
                    <a:noFill/>
                  </a:ln>
                  <a:solidFill>
                    <a:srgbClr val="BD00B0"/>
                  </a:solidFill>
                  <a:effectLst/>
                  <a:uLnTx/>
                  <a:uFillTx/>
                  <a:latin typeface="Calibri" pitchFamily="34" charset="0"/>
                  <a:ea typeface="+mn-ea"/>
                  <a:cs typeface="+mn-cs"/>
                </a:rPr>
                <a:t>returns</a:t>
              </a:r>
              <a:r>
                <a:rPr kumimoji="0" lang="en-US" sz="2400" b="0" i="0" u="none" strike="noStrike" kern="0" cap="none" spc="0" normalizeH="0" noProof="0" dirty="0">
                  <a:ln>
                    <a:noFill/>
                  </a:ln>
                  <a:solidFill>
                    <a:srgbClr val="C00000"/>
                  </a:solidFill>
                  <a:effectLst/>
                  <a:uLnTx/>
                  <a:uFillTx/>
                  <a:latin typeface="Calibri" pitchFamily="34" charset="0"/>
                  <a:ea typeface="+mn-ea"/>
                  <a:cs typeface="+mn-cs"/>
                </a:rPr>
                <a:t> </a:t>
              </a:r>
              <a:r>
                <a:rPr kumimoji="0" lang="en-US" sz="2400" b="0" i="0" u="none" strike="noStrike" kern="0" cap="none" spc="0" normalizeH="0" noProof="0" dirty="0">
                  <a:ln>
                    <a:noFill/>
                  </a:ln>
                  <a:solidFill>
                    <a:srgbClr val="9B01FF"/>
                  </a:solidFill>
                  <a:effectLst/>
                  <a:uLnTx/>
                  <a:uFillTx/>
                  <a:latin typeface="Calibri" pitchFamily="34" charset="0"/>
                  <a:ea typeface="+mn-ea"/>
                  <a:cs typeface="+mn-cs"/>
                </a:rPr>
                <a:t>a value</a:t>
              </a:r>
              <a:endParaRPr kumimoji="0" lang="en-US" sz="2400" b="0" i="0" u="none" strike="noStrike" kern="0" cap="none" spc="0" normalizeH="0" baseline="0" noProof="0" dirty="0">
                <a:ln>
                  <a:noFill/>
                </a:ln>
                <a:solidFill>
                  <a:srgbClr val="9B01FF"/>
                </a:solidFill>
                <a:effectLst/>
                <a:uLnTx/>
                <a:uFillTx/>
                <a:latin typeface="Calibri" pitchFamily="34" charset="0"/>
                <a:ea typeface="+mn-ea"/>
                <a:cs typeface="+mn-cs"/>
              </a:endParaRPr>
            </a:p>
            <a:p>
              <a:pPr marL="742913" lvl="1" indent="-285737">
                <a:lnSpc>
                  <a:spcPct val="80000"/>
                </a:lnSpc>
                <a:spcBef>
                  <a:spcPct val="20000"/>
                </a:spcBef>
                <a:buClr>
                  <a:schemeClr val="tx1"/>
                </a:buClr>
                <a:defRPr/>
              </a:pPr>
              <a:r>
                <a:rPr lang="en-US" sz="2400" kern="0" dirty="0">
                  <a:solidFill>
                    <a:srgbClr val="BD00B0"/>
                  </a:solidFill>
                  <a:latin typeface="Calibri"/>
                  <a:cs typeface="Calibri"/>
                </a:rPr>
                <a:t>if</a:t>
              </a:r>
              <a:r>
                <a:rPr lang="en-US" sz="2400" kern="0" dirty="0">
                  <a:latin typeface="Calibri"/>
                  <a:cs typeface="Calibri"/>
                </a:rPr>
                <a:t> Terminal-Test(s) </a:t>
              </a:r>
              <a:r>
                <a:rPr lang="en-US" sz="2400" kern="0" dirty="0">
                  <a:solidFill>
                    <a:srgbClr val="BD00B0"/>
                  </a:solidFill>
                  <a:latin typeface="Calibri"/>
                  <a:cs typeface="Calibri"/>
                </a:rPr>
                <a:t>then return</a:t>
              </a:r>
              <a:r>
                <a:rPr lang="en-US" sz="2400" kern="0" dirty="0">
                  <a:latin typeface="Calibri"/>
                  <a:cs typeface="Calibri"/>
                </a:rPr>
                <a:t> Utility(s)</a:t>
              </a:r>
            </a:p>
            <a:p>
              <a:pPr marL="742913" lvl="1" indent="-285737">
                <a:lnSpc>
                  <a:spcPct val="80000"/>
                </a:lnSpc>
                <a:spcBef>
                  <a:spcPct val="20000"/>
                </a:spcBef>
                <a:buClr>
                  <a:schemeClr val="tx1"/>
                </a:buClr>
                <a:defRPr/>
              </a:pPr>
              <a:r>
                <a:rPr lang="en-US" sz="2400" kern="0" dirty="0">
                  <a:solidFill>
                    <a:srgbClr val="BD00B0"/>
                  </a:solidFill>
                  <a:latin typeface="Calibri"/>
                  <a:cs typeface="Calibri"/>
                </a:rPr>
                <a:t>if</a:t>
              </a:r>
              <a:r>
                <a:rPr lang="en-US" sz="2400" kern="0" dirty="0">
                  <a:latin typeface="Calibri"/>
                  <a:cs typeface="Calibri"/>
                </a:rPr>
                <a:t> Player(s) = </a:t>
              </a:r>
              <a:r>
                <a:rPr lang="en-US" sz="2400" kern="0" dirty="0">
                  <a:solidFill>
                    <a:srgbClr val="0000FF"/>
                  </a:solidFill>
                  <a:latin typeface="Calibri"/>
                  <a:cs typeface="Calibri"/>
                </a:rPr>
                <a:t>MAX</a:t>
              </a:r>
              <a:r>
                <a:rPr lang="en-US" sz="2400" kern="0" dirty="0">
                  <a:latin typeface="Calibri"/>
                  <a:cs typeface="Calibri"/>
                </a:rPr>
                <a:t>        </a:t>
              </a:r>
              <a:r>
                <a:rPr lang="en-US" sz="2400" kern="0" dirty="0">
                  <a:solidFill>
                    <a:srgbClr val="BD00B0"/>
                  </a:solidFill>
                  <a:latin typeface="Calibri"/>
                  <a:cs typeface="Calibri"/>
                </a:rPr>
                <a:t>then return </a:t>
              </a:r>
              <a:r>
                <a:rPr lang="en-US" sz="2400" kern="0" dirty="0" err="1">
                  <a:solidFill>
                    <a:srgbClr val="0000FF"/>
                  </a:solidFill>
                  <a:latin typeface="Calibri"/>
                  <a:cs typeface="Calibri"/>
                </a:rPr>
                <a:t>max</a:t>
              </a:r>
              <a:r>
                <a:rPr lang="en-US" sz="2400" kern="0" baseline="-25000" dirty="0" err="1">
                  <a:latin typeface="Calibri"/>
                  <a:cs typeface="Calibri"/>
                </a:rPr>
                <a:t>a</a:t>
              </a:r>
              <a:r>
                <a:rPr lang="en-US" sz="2400" kern="0" baseline="-25000" dirty="0">
                  <a:latin typeface="Calibri"/>
                  <a:cs typeface="Calibri"/>
                </a:rPr>
                <a:t> in Actions(s) </a:t>
              </a:r>
              <a:r>
                <a:rPr lang="en-US" sz="2400" kern="0" dirty="0" err="1">
                  <a:solidFill>
                    <a:srgbClr val="9B01FF"/>
                  </a:solidFill>
                  <a:latin typeface="Calibri"/>
                  <a:cs typeface="Calibri"/>
                </a:rPr>
                <a:t>minimax_value</a:t>
              </a:r>
              <a:r>
                <a:rPr lang="en-US" sz="2400" kern="0" dirty="0">
                  <a:solidFill>
                    <a:srgbClr val="9B01FF"/>
                  </a:solidFill>
                  <a:latin typeface="Calibri"/>
                  <a:cs typeface="Calibri"/>
                </a:rPr>
                <a:t>(Result(</a:t>
              </a:r>
              <a:r>
                <a:rPr lang="en-US" sz="2400" kern="0" dirty="0" err="1">
                  <a:solidFill>
                    <a:srgbClr val="9B01FF"/>
                  </a:solidFill>
                  <a:latin typeface="Calibri"/>
                  <a:cs typeface="Calibri"/>
                </a:rPr>
                <a:t>s,a</a:t>
              </a:r>
              <a:r>
                <a:rPr lang="en-US" sz="2400" kern="0" dirty="0">
                  <a:solidFill>
                    <a:srgbClr val="9B01FF"/>
                  </a:solidFill>
                  <a:latin typeface="Calibri"/>
                  <a:cs typeface="Calibri"/>
                </a:rPr>
                <a:t>))</a:t>
              </a:r>
            </a:p>
            <a:p>
              <a:pPr marL="742913" lvl="1" indent="-285737">
                <a:lnSpc>
                  <a:spcPct val="80000"/>
                </a:lnSpc>
                <a:spcBef>
                  <a:spcPct val="20000"/>
                </a:spcBef>
                <a:buClr>
                  <a:schemeClr val="tx1"/>
                </a:buClr>
                <a:defRPr/>
              </a:pPr>
              <a:r>
                <a:rPr lang="en-US" sz="2400" kern="0" dirty="0">
                  <a:solidFill>
                    <a:srgbClr val="BD00B0"/>
                  </a:solidFill>
                  <a:latin typeface="Calibri"/>
                  <a:cs typeface="Calibri"/>
                </a:rPr>
                <a:t>if</a:t>
              </a:r>
              <a:r>
                <a:rPr lang="en-US" sz="2400" kern="0" dirty="0">
                  <a:latin typeface="Calibri"/>
                  <a:cs typeface="Calibri"/>
                </a:rPr>
                <a:t> Player(s) = </a:t>
              </a:r>
              <a:r>
                <a:rPr lang="en-US" sz="2400" kern="0" dirty="0">
                  <a:solidFill>
                    <a:srgbClr val="FF0000"/>
                  </a:solidFill>
                  <a:latin typeface="Calibri"/>
                  <a:cs typeface="Calibri"/>
                </a:rPr>
                <a:t>MIN</a:t>
              </a:r>
              <a:r>
                <a:rPr lang="en-US" sz="2400" kern="0" dirty="0">
                  <a:latin typeface="Calibri"/>
                  <a:cs typeface="Calibri"/>
                </a:rPr>
                <a:t>         </a:t>
              </a:r>
              <a:r>
                <a:rPr lang="en-US" sz="2400" kern="0" dirty="0">
                  <a:solidFill>
                    <a:srgbClr val="BD00B0"/>
                  </a:solidFill>
                  <a:latin typeface="Calibri"/>
                  <a:cs typeface="Calibri"/>
                </a:rPr>
                <a:t>then return </a:t>
              </a:r>
              <a:r>
                <a:rPr lang="en-US" sz="2400" kern="0" dirty="0">
                  <a:solidFill>
                    <a:srgbClr val="FF0000"/>
                  </a:solidFill>
                  <a:latin typeface="Calibri"/>
                  <a:cs typeface="Calibri"/>
                </a:rPr>
                <a:t>min</a:t>
              </a:r>
              <a:r>
                <a:rPr lang="en-US" sz="2400" kern="0" baseline="-25000" dirty="0">
                  <a:latin typeface="Calibri"/>
                  <a:cs typeface="Calibri"/>
                </a:rPr>
                <a:t>a in Actions(s) </a:t>
              </a:r>
              <a:r>
                <a:rPr lang="en-US" sz="2400" kern="0" dirty="0" err="1">
                  <a:solidFill>
                    <a:srgbClr val="9B01FF"/>
                  </a:solidFill>
                  <a:latin typeface="Calibri"/>
                  <a:cs typeface="Calibri"/>
                </a:rPr>
                <a:t>minimax_value</a:t>
              </a:r>
              <a:r>
                <a:rPr lang="en-US" sz="2400" kern="0" dirty="0">
                  <a:solidFill>
                    <a:srgbClr val="9B01FF"/>
                  </a:solidFill>
                  <a:latin typeface="Calibri"/>
                  <a:cs typeface="Calibri"/>
                </a:rPr>
                <a:t>(Result(</a:t>
              </a:r>
              <a:r>
                <a:rPr lang="en-US" sz="2400" kern="0" dirty="0" err="1">
                  <a:solidFill>
                    <a:srgbClr val="9B01FF"/>
                  </a:solidFill>
                  <a:latin typeface="Calibri"/>
                  <a:cs typeface="Calibri"/>
                </a:rPr>
                <a:t>s,a</a:t>
              </a:r>
              <a:r>
                <a:rPr lang="en-US" sz="2400" kern="0" dirty="0">
                  <a:solidFill>
                    <a:srgbClr val="9B01FF"/>
                  </a:solidFill>
                  <a:latin typeface="Calibri"/>
                  <a:cs typeface="Calibri"/>
                </a:rPr>
                <a:t>))</a:t>
              </a:r>
            </a:p>
            <a:p>
              <a:pPr marL="742913" lvl="1" indent="-285737">
                <a:lnSpc>
                  <a:spcPct val="80000"/>
                </a:lnSpc>
                <a:spcBef>
                  <a:spcPct val="20000"/>
                </a:spcBef>
                <a:buClr>
                  <a:schemeClr val="tx1"/>
                </a:buClr>
                <a:defRPr/>
              </a:pPr>
              <a:endParaRPr lang="en-US" sz="2400" kern="0" dirty="0">
                <a:solidFill>
                  <a:srgbClr val="9B01FF"/>
                </a:solidFill>
                <a:latin typeface="Calibri"/>
                <a:cs typeface="Calibri"/>
              </a:endParaRPr>
            </a:p>
          </p:txBody>
        </p:sp>
      </p:grpSp>
      <p:sp>
        <p:nvSpPr>
          <p:cNvPr id="15" name="Rounded Rectangle 14"/>
          <p:cNvSpPr/>
          <p:nvPr/>
        </p:nvSpPr>
        <p:spPr>
          <a:xfrm>
            <a:off x="2438400" y="1295400"/>
            <a:ext cx="6934200" cy="16764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p:cNvSpPr txBox="1">
            <a:spLocks/>
          </p:cNvSpPr>
          <p:nvPr/>
        </p:nvSpPr>
        <p:spPr bwMode="auto">
          <a:xfrm>
            <a:off x="2514600" y="1371600"/>
            <a:ext cx="6629400" cy="1524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lang="en-US" sz="2400" kern="0" dirty="0">
                <a:solidFill>
                  <a:srgbClr val="BD00B0"/>
                </a:solidFill>
                <a:latin typeface="Calibri"/>
                <a:cs typeface="Calibri"/>
              </a:rPr>
              <a:t>function</a:t>
            </a:r>
            <a:r>
              <a:rPr kumimoji="0" lang="en-US" sz="2400" b="0" i="0" u="none" strike="noStrike" kern="0" cap="none" spc="0" normalizeH="0" baseline="0" noProof="0" dirty="0">
                <a:ln>
                  <a:noFill/>
                </a:ln>
                <a:effectLst/>
                <a:uLnTx/>
                <a:uFillTx/>
                <a:latin typeface="Calibri"/>
                <a:cs typeface="Calibri"/>
              </a:rPr>
              <a:t> </a:t>
            </a:r>
            <a:r>
              <a:rPr kumimoji="0" lang="en-US" sz="2400" b="0" i="0" u="none" strike="noStrike" kern="0" cap="none" spc="0" normalizeH="0" baseline="0" noProof="0" dirty="0">
                <a:ln>
                  <a:noFill/>
                </a:ln>
                <a:solidFill>
                  <a:srgbClr val="0000FF"/>
                </a:solidFill>
                <a:effectLst/>
                <a:uLnTx/>
                <a:uFillTx/>
                <a:latin typeface="Calibri"/>
                <a:cs typeface="Calibri"/>
              </a:rPr>
              <a:t>decision(s)</a:t>
            </a:r>
            <a:r>
              <a:rPr lang="en-US" sz="2400" kern="0" dirty="0">
                <a:solidFill>
                  <a:srgbClr val="0000FF"/>
                </a:solidFill>
                <a:latin typeface="Calibri"/>
                <a:cs typeface="Calibri"/>
              </a:rPr>
              <a:t> </a:t>
            </a:r>
            <a:r>
              <a:rPr lang="en-US" sz="2400" kern="0" dirty="0">
                <a:solidFill>
                  <a:srgbClr val="BD00B0"/>
                </a:solidFill>
                <a:latin typeface="Calibri"/>
                <a:cs typeface="Calibri"/>
              </a:rPr>
              <a:t>returns</a:t>
            </a:r>
            <a:r>
              <a:rPr lang="en-US" sz="2400" kern="0" dirty="0">
                <a:latin typeface="Calibri"/>
                <a:cs typeface="Calibri"/>
              </a:rPr>
              <a:t> </a:t>
            </a:r>
            <a:r>
              <a:rPr lang="en-US" sz="2400" kern="0" dirty="0">
                <a:solidFill>
                  <a:srgbClr val="0000FF"/>
                </a:solidFill>
                <a:latin typeface="Calibri"/>
                <a:cs typeface="Calibri"/>
              </a:rPr>
              <a:t>an action</a:t>
            </a:r>
          </a:p>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lang="en-US" sz="2400" kern="0" dirty="0">
                <a:latin typeface="Calibri"/>
                <a:cs typeface="Calibri"/>
              </a:rPr>
              <a:t>    </a:t>
            </a:r>
            <a:r>
              <a:rPr lang="en-US" sz="2400" kern="0" dirty="0">
                <a:solidFill>
                  <a:srgbClr val="BD00B0"/>
                </a:solidFill>
                <a:latin typeface="Calibri"/>
                <a:cs typeface="Calibri"/>
              </a:rPr>
              <a:t>return</a:t>
            </a:r>
            <a:r>
              <a:rPr lang="en-US" sz="2400" kern="0" dirty="0">
                <a:latin typeface="Calibri"/>
                <a:cs typeface="Calibri"/>
              </a:rPr>
              <a:t> the action </a:t>
            </a:r>
            <a:r>
              <a:rPr lang="en-US" sz="2400" kern="0" dirty="0">
                <a:solidFill>
                  <a:srgbClr val="0000FF"/>
                </a:solidFill>
                <a:latin typeface="Calibri"/>
                <a:cs typeface="Calibri"/>
              </a:rPr>
              <a:t>a</a:t>
            </a:r>
            <a:r>
              <a:rPr lang="en-US" sz="2400" kern="0" dirty="0">
                <a:latin typeface="Calibri"/>
                <a:cs typeface="Calibri"/>
              </a:rPr>
              <a:t> in Actions(</a:t>
            </a:r>
            <a:r>
              <a:rPr lang="en-US" sz="2400" kern="0" dirty="0">
                <a:solidFill>
                  <a:srgbClr val="0000FF"/>
                </a:solidFill>
                <a:latin typeface="Calibri"/>
                <a:cs typeface="Calibri"/>
              </a:rPr>
              <a:t>s</a:t>
            </a:r>
            <a:r>
              <a:rPr lang="en-US" sz="2400" kern="0" dirty="0">
                <a:latin typeface="Calibri"/>
                <a:cs typeface="Calibri"/>
              </a:rPr>
              <a:t>) with the highest </a:t>
            </a:r>
            <a:r>
              <a:rPr lang="en-US" sz="2400" kern="0" dirty="0" err="1">
                <a:solidFill>
                  <a:srgbClr val="9B01FF"/>
                </a:solidFill>
                <a:latin typeface="Calibri"/>
                <a:cs typeface="Calibri"/>
              </a:rPr>
              <a:t>minimax_value</a:t>
            </a:r>
            <a:r>
              <a:rPr lang="en-US" sz="2400" kern="0" dirty="0">
                <a:solidFill>
                  <a:srgbClr val="9B01FF"/>
                </a:solidFill>
                <a:latin typeface="Calibri"/>
                <a:cs typeface="Calibri"/>
              </a:rPr>
              <a:t>(Result(</a:t>
            </a:r>
            <a:r>
              <a:rPr lang="en-US" sz="2400" kern="0" dirty="0" err="1">
                <a:solidFill>
                  <a:srgbClr val="9B01FF"/>
                </a:solidFill>
                <a:latin typeface="Calibri"/>
                <a:cs typeface="Calibri"/>
              </a:rPr>
              <a:t>s,a</a:t>
            </a:r>
            <a:r>
              <a:rPr lang="en-US" sz="2400" kern="0" dirty="0">
                <a:solidFill>
                  <a:srgbClr val="9B01FF"/>
                </a:solidFill>
                <a:latin typeface="Calibri"/>
                <a:cs typeface="Calibri"/>
              </a:rPr>
              <a:t>))</a:t>
            </a:r>
          </a:p>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effectLst/>
                <a:uLnTx/>
                <a:uFillTx/>
                <a:latin typeface="Calibri"/>
                <a:cs typeface="Calibri"/>
              </a:rPr>
              <a:t>    </a:t>
            </a:r>
          </a:p>
        </p:txBody>
      </p:sp>
      <p:sp>
        <p:nvSpPr>
          <p:cNvPr id="17" name="Left-Right Arrow 16"/>
          <p:cNvSpPr/>
          <p:nvPr/>
        </p:nvSpPr>
        <p:spPr>
          <a:xfrm rot="5400000">
            <a:off x="5563192" y="3094983"/>
            <a:ext cx="409432" cy="258216"/>
          </a:xfrm>
          <a:prstGeom prst="leftRightArrow">
            <a:avLst/>
          </a:prstGeom>
          <a:solidFill>
            <a:srgbClr val="BD00B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9C55333E-9A30-EC41-89A6-63951F0DE959}"/>
              </a:ext>
            </a:extLst>
          </p:cNvPr>
          <p:cNvSpPr>
            <a:spLocks noGrp="1"/>
          </p:cNvSpPr>
          <p:nvPr>
            <p:ph type="sldNum" sz="quarter" idx="12"/>
          </p:nvPr>
        </p:nvSpPr>
        <p:spPr/>
        <p:txBody>
          <a:bodyPr/>
          <a:lstStyle/>
          <a:p>
            <a:pPr>
              <a:defRPr/>
            </a:pPr>
            <a:fld id="{8E81798C-0F99-461B-869F-8FC2E08F7ABC}" type="slidenum">
              <a:rPr lang="en-US" smtClean="0"/>
              <a:pPr>
                <a:defRPr/>
              </a:pPr>
              <a:t>39</a:t>
            </a:fld>
            <a:endParaRPr lang="en-US" dirty="0"/>
          </a:p>
        </p:txBody>
      </p:sp>
    </p:spTree>
    <p:extLst>
      <p:ext uri="{BB962C8B-B14F-4D97-AF65-F5344CB8AC3E}">
        <p14:creationId xmlns:p14="http://schemas.microsoft.com/office/powerpoint/2010/main" val="3526693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AD9F9E1-58DA-254B-B82F-2EA950785398}"/>
              </a:ext>
            </a:extLst>
          </p:cNvPr>
          <p:cNvGrpSpPr/>
          <p:nvPr/>
        </p:nvGrpSpPr>
        <p:grpSpPr>
          <a:xfrm>
            <a:off x="5943600" y="1360100"/>
            <a:ext cx="6248400" cy="4887716"/>
            <a:chOff x="5943600" y="1360100"/>
            <a:chExt cx="6248400" cy="4887716"/>
          </a:xfrm>
        </p:grpSpPr>
        <p:pic>
          <p:nvPicPr>
            <p:cNvPr id="12" name="Picture 2">
              <a:extLst>
                <a:ext uri="{FF2B5EF4-FFF2-40B4-BE49-F238E27FC236}">
                  <a16:creationId xmlns:a16="http://schemas.microsoft.com/office/drawing/2014/main" id="{AF6B2724-FDA3-8B4F-AF7F-E6574A5BDEA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43600" y="1360100"/>
              <a:ext cx="6248400" cy="4887716"/>
            </a:xfrm>
            <a:prstGeom prst="rect">
              <a:avLst/>
            </a:prstGeom>
            <a:noFill/>
          </p:spPr>
        </p:pic>
        <p:pic>
          <p:nvPicPr>
            <p:cNvPr id="13" name="Picture 12">
              <a:extLst>
                <a:ext uri="{FF2B5EF4-FFF2-40B4-BE49-F238E27FC236}">
                  <a16:creationId xmlns:a16="http://schemas.microsoft.com/office/drawing/2014/main" id="{F482977F-9EAA-BE4D-BA63-228D095B79FA}"/>
                </a:ext>
              </a:extLst>
            </p:cNvPr>
            <p:cNvPicPr>
              <a:picLocks noChangeAspect="1"/>
            </p:cNvPicPr>
            <p:nvPr/>
          </p:nvPicPr>
          <p:blipFill>
            <a:blip r:embed="rId4"/>
            <a:stretch>
              <a:fillRect/>
            </a:stretch>
          </p:blipFill>
          <p:spPr>
            <a:xfrm>
              <a:off x="9982199" y="2667000"/>
              <a:ext cx="580465" cy="533400"/>
            </a:xfrm>
            <a:prstGeom prst="rect">
              <a:avLst/>
            </a:prstGeom>
          </p:spPr>
        </p:pic>
        <p:pic>
          <p:nvPicPr>
            <p:cNvPr id="14" name="Picture 13">
              <a:extLst>
                <a:ext uri="{FF2B5EF4-FFF2-40B4-BE49-F238E27FC236}">
                  <a16:creationId xmlns:a16="http://schemas.microsoft.com/office/drawing/2014/main" id="{15C63B3E-2C7D-1B47-AA7E-B745D53BCAB6}"/>
                </a:ext>
              </a:extLst>
            </p:cNvPr>
            <p:cNvPicPr>
              <a:picLocks noChangeAspect="1"/>
            </p:cNvPicPr>
            <p:nvPr/>
          </p:nvPicPr>
          <p:blipFill>
            <a:blip r:embed="rId5"/>
            <a:stretch>
              <a:fillRect/>
            </a:stretch>
          </p:blipFill>
          <p:spPr>
            <a:xfrm>
              <a:off x="10132359" y="3200400"/>
              <a:ext cx="383241" cy="685800"/>
            </a:xfrm>
            <a:prstGeom prst="rect">
              <a:avLst/>
            </a:prstGeom>
          </p:spPr>
        </p:pic>
      </p:grpSp>
      <p:sp>
        <p:nvSpPr>
          <p:cNvPr id="7170" name="Rectangle 2"/>
          <p:cNvSpPr>
            <a:spLocks noGrp="1" noChangeArrowheads="1"/>
          </p:cNvSpPr>
          <p:nvPr>
            <p:ph type="title"/>
          </p:nvPr>
        </p:nvSpPr>
        <p:spPr/>
        <p:txBody>
          <a:bodyPr/>
          <a:lstStyle/>
          <a:p>
            <a:pPr eaLnBrk="1" hangingPunct="1"/>
            <a:r>
              <a:rPr lang="en-US" dirty="0"/>
              <a:t>A brief history</a:t>
            </a:r>
          </a:p>
        </p:txBody>
      </p:sp>
      <p:sp>
        <p:nvSpPr>
          <p:cNvPr id="1098755" name="Rectangle 3"/>
          <p:cNvSpPr>
            <a:spLocks noGrp="1" noChangeArrowheads="1"/>
          </p:cNvSpPr>
          <p:nvPr>
            <p:ph idx="1"/>
          </p:nvPr>
        </p:nvSpPr>
        <p:spPr>
          <a:xfrm>
            <a:off x="152400" y="1143000"/>
            <a:ext cx="6172200" cy="5715000"/>
          </a:xfrm>
        </p:spPr>
        <p:txBody>
          <a:bodyPr/>
          <a:lstStyle/>
          <a:p>
            <a:pPr eaLnBrk="1" hangingPunct="1">
              <a:lnSpc>
                <a:spcPct val="80000"/>
              </a:lnSpc>
            </a:pPr>
            <a:r>
              <a:rPr lang="en-US" sz="2000" b="1" dirty="0"/>
              <a:t>Checkers:</a:t>
            </a:r>
            <a:r>
              <a:rPr lang="en-US" sz="2000" dirty="0"/>
              <a:t> </a:t>
            </a:r>
          </a:p>
          <a:p>
            <a:pPr lvl="1">
              <a:lnSpc>
                <a:spcPct val="80000"/>
              </a:lnSpc>
            </a:pPr>
            <a:r>
              <a:rPr lang="en-US" sz="1600" dirty="0"/>
              <a:t>1950: First computer player.  </a:t>
            </a:r>
          </a:p>
          <a:p>
            <a:pPr lvl="1">
              <a:lnSpc>
                <a:spcPct val="80000"/>
              </a:lnSpc>
            </a:pPr>
            <a:r>
              <a:rPr lang="en-US" sz="1600" dirty="0"/>
              <a:t>1959: Samuel’s self-taught program. </a:t>
            </a:r>
          </a:p>
          <a:p>
            <a:pPr lvl="1">
              <a:lnSpc>
                <a:spcPct val="80000"/>
              </a:lnSpc>
            </a:pPr>
            <a:r>
              <a:rPr lang="en-US" sz="1600" dirty="0"/>
              <a:t>1994: First computer world champion: Chinook defeats Tinsley </a:t>
            </a:r>
          </a:p>
          <a:p>
            <a:pPr lvl="1">
              <a:lnSpc>
                <a:spcPct val="80000"/>
              </a:lnSpc>
            </a:pPr>
            <a:r>
              <a:rPr lang="en-US" sz="1600" dirty="0"/>
              <a:t>2007: Checkers solved! Endgame database of 39 trillion states</a:t>
            </a:r>
          </a:p>
          <a:p>
            <a:pPr eaLnBrk="1" hangingPunct="1">
              <a:lnSpc>
                <a:spcPct val="80000"/>
              </a:lnSpc>
            </a:pPr>
            <a:endParaRPr lang="en-US" sz="1800" b="1" dirty="0"/>
          </a:p>
          <a:p>
            <a:pPr eaLnBrk="1" hangingPunct="1">
              <a:lnSpc>
                <a:spcPct val="80000"/>
              </a:lnSpc>
            </a:pPr>
            <a:r>
              <a:rPr lang="en-US" sz="2000" b="1" dirty="0"/>
              <a:t>Chess:</a:t>
            </a:r>
            <a:r>
              <a:rPr lang="en-US" sz="2000" dirty="0"/>
              <a:t> </a:t>
            </a:r>
          </a:p>
          <a:p>
            <a:pPr lvl="1">
              <a:lnSpc>
                <a:spcPct val="80000"/>
              </a:lnSpc>
            </a:pPr>
            <a:r>
              <a:rPr lang="en-US" sz="1600" dirty="0"/>
              <a:t>1945-1960: </a:t>
            </a:r>
            <a:r>
              <a:rPr lang="en-US" sz="1600" dirty="0" err="1"/>
              <a:t>Zuse</a:t>
            </a:r>
            <a:r>
              <a:rPr lang="en-US" sz="1600" dirty="0"/>
              <a:t>, Wiener, Shannon, Turing, Newell &amp; Simon, McCarthy. </a:t>
            </a:r>
          </a:p>
          <a:p>
            <a:pPr lvl="1">
              <a:lnSpc>
                <a:spcPct val="80000"/>
              </a:lnSpc>
            </a:pPr>
            <a:r>
              <a:rPr lang="en-US" sz="1600" dirty="0"/>
              <a:t>1960s onward: gradual improvement under “standard model”</a:t>
            </a:r>
          </a:p>
          <a:p>
            <a:pPr lvl="1">
              <a:lnSpc>
                <a:spcPct val="80000"/>
              </a:lnSpc>
            </a:pPr>
            <a:r>
              <a:rPr lang="en-US" sz="1600" dirty="0"/>
              <a:t>1997: Deep Blue defeats human champion Gary Kasparov</a:t>
            </a:r>
          </a:p>
          <a:p>
            <a:pPr lvl="1">
              <a:lnSpc>
                <a:spcPct val="80000"/>
              </a:lnSpc>
            </a:pPr>
            <a:r>
              <a:rPr lang="en-US" sz="1600" dirty="0"/>
              <a:t>2021: Stockfish rating 3551 (vs 2870 for Magnus Carlsen).</a:t>
            </a:r>
          </a:p>
          <a:p>
            <a:pPr eaLnBrk="1" hangingPunct="1">
              <a:lnSpc>
                <a:spcPct val="80000"/>
              </a:lnSpc>
            </a:pPr>
            <a:endParaRPr lang="en-US" sz="1800" b="1" dirty="0"/>
          </a:p>
          <a:p>
            <a:pPr eaLnBrk="1" hangingPunct="1">
              <a:lnSpc>
                <a:spcPct val="80000"/>
              </a:lnSpc>
            </a:pPr>
            <a:r>
              <a:rPr lang="en-US" sz="2000" b="1" dirty="0"/>
              <a:t>Go:</a:t>
            </a:r>
            <a:r>
              <a:rPr lang="en-US" sz="2000" dirty="0"/>
              <a:t> </a:t>
            </a:r>
          </a:p>
          <a:p>
            <a:pPr lvl="1">
              <a:lnSpc>
                <a:spcPct val="80000"/>
              </a:lnSpc>
            </a:pPr>
            <a:r>
              <a:rPr lang="en-US" sz="1600" dirty="0"/>
              <a:t>1968: Zobrist’s program plays legal Go, barely (b&gt;300!)</a:t>
            </a:r>
          </a:p>
          <a:p>
            <a:pPr lvl="1">
              <a:lnSpc>
                <a:spcPct val="80000"/>
              </a:lnSpc>
            </a:pPr>
            <a:r>
              <a:rPr lang="en-US" sz="1600" dirty="0"/>
              <a:t>1968-2005: various ad hoc approaches tried, novice level</a:t>
            </a:r>
          </a:p>
          <a:p>
            <a:pPr lvl="1">
              <a:lnSpc>
                <a:spcPct val="80000"/>
              </a:lnSpc>
            </a:pPr>
            <a:r>
              <a:rPr lang="en-US" sz="1600" dirty="0"/>
              <a:t>2005-2014: Monte Carlo tree search -&gt; strong amateur</a:t>
            </a:r>
          </a:p>
          <a:p>
            <a:pPr lvl="1">
              <a:lnSpc>
                <a:spcPct val="80000"/>
              </a:lnSpc>
            </a:pPr>
            <a:r>
              <a:rPr lang="en-US" sz="1600" dirty="0"/>
              <a:t>2016-2017: AlphaGo defeats human world champions</a:t>
            </a:r>
          </a:p>
          <a:p>
            <a:pPr lvl="1">
              <a:lnSpc>
                <a:spcPct val="80000"/>
              </a:lnSpc>
            </a:pPr>
            <a:endParaRPr lang="en-US" sz="1400" b="1" dirty="0"/>
          </a:p>
          <a:p>
            <a:pPr eaLnBrk="1" hangingPunct="1">
              <a:lnSpc>
                <a:spcPct val="80000"/>
              </a:lnSpc>
            </a:pPr>
            <a:r>
              <a:rPr lang="en-US" sz="2000" b="1" dirty="0" err="1"/>
              <a:t>Pacman</a:t>
            </a:r>
            <a:endParaRPr lang="en-US" sz="2000" dirty="0"/>
          </a:p>
          <a:p>
            <a:pPr eaLnBrk="1" hangingPunct="1">
              <a:lnSpc>
                <a:spcPct val="80000"/>
              </a:lnSpc>
            </a:pPr>
            <a:endParaRPr lang="en-US" sz="2000" dirty="0"/>
          </a:p>
        </p:txBody>
      </p:sp>
      <p:sp>
        <p:nvSpPr>
          <p:cNvPr id="8" name="Rectangle 7"/>
          <p:cNvSpPr/>
          <p:nvPr/>
        </p:nvSpPr>
        <p:spPr>
          <a:xfrm>
            <a:off x="7010400" y="1371600"/>
            <a:ext cx="1676400"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229600" y="1371600"/>
            <a:ext cx="1676400"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fontAlgn="base">
              <a:spcBef>
                <a:spcPct val="0"/>
              </a:spcBef>
              <a:spcAft>
                <a:spcPct val="0"/>
              </a:spcAft>
            </a:pPr>
            <a:endParaRPr lang="en-US"/>
          </a:p>
        </p:txBody>
      </p:sp>
      <p:sp>
        <p:nvSpPr>
          <p:cNvPr id="11" name="Rectangle 10"/>
          <p:cNvSpPr/>
          <p:nvPr/>
        </p:nvSpPr>
        <p:spPr>
          <a:xfrm>
            <a:off x="10746606" y="1371600"/>
            <a:ext cx="1445394"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372600" y="1371600"/>
            <a:ext cx="1676400"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5A170F43-F2B6-DA49-9883-FBB3ACCF23BB}"/>
              </a:ext>
            </a:extLst>
          </p:cNvPr>
          <p:cNvSpPr>
            <a:spLocks noGrp="1"/>
          </p:cNvSpPr>
          <p:nvPr>
            <p:ph type="sldNum" sz="quarter" idx="12"/>
          </p:nvPr>
        </p:nvSpPr>
        <p:spPr/>
        <p:txBody>
          <a:bodyPr/>
          <a:lstStyle/>
          <a:p>
            <a:pPr>
              <a:defRPr/>
            </a:pPr>
            <a:fld id="{8E81798C-0F99-461B-869F-8FC2E08F7ABC}" type="slidenum">
              <a:rPr lang="en-US" smtClean="0"/>
              <a:pPr>
                <a:defRPr/>
              </a:pPr>
              <a:t>4</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87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87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987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9875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9875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9875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9875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9875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9875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98755">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98755">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98755">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98755">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98755">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98755">
                                            <p:txEl>
                                              <p:pRg st="16" end="16"/>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0" nodeType="clickEffect">
                                  <p:stCondLst>
                                    <p:cond delay="0"/>
                                  </p:stCondLst>
                                  <p:childTnLst>
                                    <p:set>
                                      <p:cBhvr>
                                        <p:cTn id="74" dur="1" fill="hold">
                                          <p:stCondLst>
                                            <p:cond delay="0"/>
                                          </p:stCondLst>
                                        </p:cTn>
                                        <p:tgtEl>
                                          <p:spTgt spid="10"/>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098755">
                                            <p:txEl>
                                              <p:pRg st="18" end="18"/>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0" nodeType="clickEffect">
                                  <p:stCondLst>
                                    <p:cond delay="0"/>
                                  </p:stCondLst>
                                  <p:childTnLst>
                                    <p:set>
                                      <p:cBhvr>
                                        <p:cTn id="8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dirty="0" err="1"/>
              <a:t>Expectiminimax</a:t>
            </a:r>
            <a:endParaRPr lang="en-US" dirty="0"/>
          </a:p>
        </p:txBody>
      </p:sp>
      <p:grpSp>
        <p:nvGrpSpPr>
          <p:cNvPr id="3" name="Group 2"/>
          <p:cNvGrpSpPr/>
          <p:nvPr/>
        </p:nvGrpSpPr>
        <p:grpSpPr>
          <a:xfrm>
            <a:off x="914400" y="3505200"/>
            <a:ext cx="10668000" cy="2590800"/>
            <a:chOff x="6111574" y="1981200"/>
            <a:chExt cx="5684409" cy="2590800"/>
          </a:xfrm>
          <a:solidFill>
            <a:srgbClr val="C198E0"/>
          </a:solidFill>
        </p:grpSpPr>
        <p:sp>
          <p:nvSpPr>
            <p:cNvPr id="12" name="Rounded Rectangle 11"/>
            <p:cNvSpPr/>
            <p:nvPr/>
          </p:nvSpPr>
          <p:spPr>
            <a:xfrm>
              <a:off x="6111574" y="1981200"/>
              <a:ext cx="5467351" cy="2590800"/>
            </a:xfrm>
            <a:prstGeom prst="roundRect">
              <a:avLst/>
            </a:prstGeom>
            <a:solidFill>
              <a:srgbClr val="F4E8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p:cNvSpPr txBox="1">
              <a:spLocks/>
            </p:cNvSpPr>
            <p:nvPr/>
          </p:nvSpPr>
          <p:spPr bwMode="auto">
            <a:xfrm>
              <a:off x="6233383" y="2209800"/>
              <a:ext cx="55626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indent="-342882">
                <a:lnSpc>
                  <a:spcPct val="80000"/>
                </a:lnSpc>
                <a:spcBef>
                  <a:spcPts val="1200"/>
                </a:spcBef>
                <a:buClr>
                  <a:schemeClr val="accent2"/>
                </a:buClr>
                <a:defRPr/>
              </a:pPr>
              <a:r>
                <a:rPr lang="en-US" sz="2400" kern="0" dirty="0">
                  <a:solidFill>
                    <a:srgbClr val="BD00B0"/>
                  </a:solidFill>
                  <a:latin typeface="Calibri" pitchFamily="34" charset="0"/>
                </a:rPr>
                <a:t>function</a:t>
              </a:r>
              <a:r>
                <a:rPr kumimoji="0" lang="en-US" sz="2400" b="0" i="0" u="none" strike="noStrike" kern="0" cap="none" spc="0" normalizeH="0" baseline="0" noProof="0" dirty="0">
                  <a:ln>
                    <a:noFill/>
                  </a:ln>
                  <a:solidFill>
                    <a:srgbClr val="C00000"/>
                  </a:solidFill>
                  <a:effectLst/>
                  <a:uLnTx/>
                  <a:uFillTx/>
                  <a:latin typeface="Calibri" pitchFamily="34" charset="0"/>
                  <a:ea typeface="+mn-ea"/>
                  <a:cs typeface="+mn-cs"/>
                </a:rPr>
                <a:t> </a:t>
              </a:r>
              <a:r>
                <a:rPr lang="en-US" sz="2400" kern="0" dirty="0">
                  <a:solidFill>
                    <a:srgbClr val="9B01FF"/>
                  </a:solidFill>
                  <a:latin typeface="Calibri"/>
                  <a:cs typeface="Calibri"/>
                </a:rPr>
                <a:t>value(s) </a:t>
              </a:r>
              <a:r>
                <a:rPr kumimoji="0" lang="en-US" sz="2400" b="0" i="0" u="none" strike="noStrike" kern="0" cap="none" spc="0" normalizeH="0" noProof="0" dirty="0">
                  <a:ln>
                    <a:noFill/>
                  </a:ln>
                  <a:solidFill>
                    <a:srgbClr val="BD00B0"/>
                  </a:solidFill>
                  <a:effectLst/>
                  <a:uLnTx/>
                  <a:uFillTx/>
                  <a:latin typeface="Calibri" pitchFamily="34" charset="0"/>
                  <a:ea typeface="+mn-ea"/>
                  <a:cs typeface="+mn-cs"/>
                </a:rPr>
                <a:t>returns</a:t>
              </a:r>
              <a:r>
                <a:rPr kumimoji="0" lang="en-US" sz="2400" b="0" i="0" u="none" strike="noStrike" kern="0" cap="none" spc="0" normalizeH="0" noProof="0" dirty="0">
                  <a:ln>
                    <a:noFill/>
                  </a:ln>
                  <a:solidFill>
                    <a:srgbClr val="C00000"/>
                  </a:solidFill>
                  <a:effectLst/>
                  <a:uLnTx/>
                  <a:uFillTx/>
                  <a:latin typeface="Calibri" pitchFamily="34" charset="0"/>
                  <a:ea typeface="+mn-ea"/>
                  <a:cs typeface="+mn-cs"/>
                </a:rPr>
                <a:t> </a:t>
              </a:r>
              <a:r>
                <a:rPr kumimoji="0" lang="en-US" sz="2400" b="0" i="0" u="none" strike="noStrike" kern="0" cap="none" spc="0" normalizeH="0" noProof="0" dirty="0">
                  <a:ln>
                    <a:noFill/>
                  </a:ln>
                  <a:solidFill>
                    <a:srgbClr val="9B01FF"/>
                  </a:solidFill>
                  <a:effectLst/>
                  <a:uLnTx/>
                  <a:uFillTx/>
                  <a:latin typeface="Calibri" pitchFamily="34" charset="0"/>
                  <a:ea typeface="+mn-ea"/>
                  <a:cs typeface="+mn-cs"/>
                </a:rPr>
                <a:t>a value</a:t>
              </a:r>
              <a:endParaRPr kumimoji="0" lang="en-US" sz="2400" b="0" i="0" u="none" strike="noStrike" kern="0" cap="none" spc="0" normalizeH="0" baseline="0" noProof="0" dirty="0">
                <a:ln>
                  <a:noFill/>
                </a:ln>
                <a:solidFill>
                  <a:srgbClr val="9B01FF"/>
                </a:solidFill>
                <a:effectLst/>
                <a:uLnTx/>
                <a:uFillTx/>
                <a:latin typeface="Calibri" pitchFamily="34" charset="0"/>
                <a:ea typeface="+mn-ea"/>
                <a:cs typeface="+mn-cs"/>
              </a:endParaRPr>
            </a:p>
            <a:p>
              <a:pPr marL="742913" lvl="1" indent="-285737">
                <a:lnSpc>
                  <a:spcPct val="80000"/>
                </a:lnSpc>
                <a:spcBef>
                  <a:spcPct val="20000"/>
                </a:spcBef>
                <a:buClr>
                  <a:schemeClr val="tx1"/>
                </a:buClr>
                <a:defRPr/>
              </a:pPr>
              <a:r>
                <a:rPr lang="en-US" sz="2400" kern="0" dirty="0">
                  <a:solidFill>
                    <a:srgbClr val="BD00B0"/>
                  </a:solidFill>
                  <a:latin typeface="Calibri"/>
                  <a:cs typeface="Calibri"/>
                </a:rPr>
                <a:t>if</a:t>
              </a:r>
              <a:r>
                <a:rPr lang="en-US" sz="2400" kern="0" dirty="0">
                  <a:latin typeface="Calibri"/>
                  <a:cs typeface="Calibri"/>
                </a:rPr>
                <a:t> Terminal-Test(s) </a:t>
              </a:r>
              <a:r>
                <a:rPr lang="en-US" sz="2400" kern="0" dirty="0">
                  <a:solidFill>
                    <a:srgbClr val="BD00B0"/>
                  </a:solidFill>
                  <a:latin typeface="Calibri"/>
                  <a:cs typeface="Calibri"/>
                </a:rPr>
                <a:t>then return</a:t>
              </a:r>
              <a:r>
                <a:rPr lang="en-US" sz="2400" kern="0" dirty="0">
                  <a:latin typeface="Calibri"/>
                  <a:cs typeface="Calibri"/>
                </a:rPr>
                <a:t> Utility(s)</a:t>
              </a:r>
            </a:p>
            <a:p>
              <a:pPr marL="742913" lvl="1" indent="-285737">
                <a:lnSpc>
                  <a:spcPct val="80000"/>
                </a:lnSpc>
                <a:spcBef>
                  <a:spcPct val="20000"/>
                </a:spcBef>
                <a:buClr>
                  <a:schemeClr val="tx1"/>
                </a:buClr>
                <a:defRPr/>
              </a:pPr>
              <a:r>
                <a:rPr lang="en-US" sz="2400" kern="0" dirty="0">
                  <a:solidFill>
                    <a:srgbClr val="BD00B0"/>
                  </a:solidFill>
                  <a:latin typeface="Calibri"/>
                  <a:cs typeface="Calibri"/>
                </a:rPr>
                <a:t>if</a:t>
              </a:r>
              <a:r>
                <a:rPr lang="en-US" sz="2400" kern="0" dirty="0">
                  <a:latin typeface="Calibri"/>
                  <a:cs typeface="Calibri"/>
                </a:rPr>
                <a:t> Player(s) = </a:t>
              </a:r>
              <a:r>
                <a:rPr lang="en-US" sz="2400" kern="0" dirty="0">
                  <a:solidFill>
                    <a:srgbClr val="0000FF"/>
                  </a:solidFill>
                  <a:latin typeface="Calibri"/>
                  <a:cs typeface="Calibri"/>
                </a:rPr>
                <a:t>MAX</a:t>
              </a:r>
              <a:r>
                <a:rPr lang="en-US" sz="2400" kern="0" dirty="0">
                  <a:latin typeface="Calibri"/>
                  <a:cs typeface="Calibri"/>
                </a:rPr>
                <a:t>        </a:t>
              </a:r>
              <a:r>
                <a:rPr lang="en-US" sz="2400" kern="0" dirty="0">
                  <a:solidFill>
                    <a:srgbClr val="BD00B0"/>
                  </a:solidFill>
                  <a:latin typeface="Calibri"/>
                  <a:cs typeface="Calibri"/>
                </a:rPr>
                <a:t>then return </a:t>
              </a:r>
              <a:r>
                <a:rPr lang="en-US" sz="2400" kern="0" dirty="0" err="1">
                  <a:solidFill>
                    <a:srgbClr val="0000FF"/>
                  </a:solidFill>
                  <a:latin typeface="Calibri"/>
                  <a:cs typeface="Calibri"/>
                </a:rPr>
                <a:t>max</a:t>
              </a:r>
              <a:r>
                <a:rPr lang="en-US" sz="2400" kern="0" baseline="-25000" dirty="0" err="1">
                  <a:latin typeface="Calibri"/>
                  <a:cs typeface="Calibri"/>
                </a:rPr>
                <a:t>a</a:t>
              </a:r>
              <a:r>
                <a:rPr lang="en-US" sz="2400" kern="0" baseline="-25000" dirty="0">
                  <a:latin typeface="Calibri"/>
                  <a:cs typeface="Calibri"/>
                </a:rPr>
                <a:t> in Actions(s) </a:t>
              </a:r>
              <a:r>
                <a:rPr lang="en-US" sz="2400" kern="0" dirty="0">
                  <a:solidFill>
                    <a:srgbClr val="9B01FF"/>
                  </a:solidFill>
                  <a:latin typeface="Calibri"/>
                  <a:cs typeface="Calibri"/>
                </a:rPr>
                <a:t>value(Result(</a:t>
              </a:r>
              <a:r>
                <a:rPr lang="en-US" sz="2400" kern="0" dirty="0" err="1">
                  <a:solidFill>
                    <a:srgbClr val="9B01FF"/>
                  </a:solidFill>
                  <a:latin typeface="Calibri"/>
                  <a:cs typeface="Calibri"/>
                </a:rPr>
                <a:t>s,a</a:t>
              </a:r>
              <a:r>
                <a:rPr lang="en-US" sz="2400" kern="0" dirty="0">
                  <a:solidFill>
                    <a:srgbClr val="9B01FF"/>
                  </a:solidFill>
                  <a:latin typeface="Calibri"/>
                  <a:cs typeface="Calibri"/>
                </a:rPr>
                <a:t>))</a:t>
              </a:r>
            </a:p>
            <a:p>
              <a:pPr marL="742913" lvl="1" indent="-285737">
                <a:lnSpc>
                  <a:spcPct val="80000"/>
                </a:lnSpc>
                <a:spcBef>
                  <a:spcPct val="20000"/>
                </a:spcBef>
                <a:buClr>
                  <a:schemeClr val="tx1"/>
                </a:buClr>
                <a:defRPr/>
              </a:pPr>
              <a:r>
                <a:rPr lang="en-US" sz="2400" kern="0" dirty="0">
                  <a:solidFill>
                    <a:srgbClr val="BD00B0"/>
                  </a:solidFill>
                  <a:latin typeface="Calibri"/>
                  <a:cs typeface="Calibri"/>
                </a:rPr>
                <a:t>if</a:t>
              </a:r>
              <a:r>
                <a:rPr lang="en-US" sz="2400" kern="0" dirty="0">
                  <a:latin typeface="Calibri"/>
                  <a:cs typeface="Calibri"/>
                </a:rPr>
                <a:t> Player(s) = </a:t>
              </a:r>
              <a:r>
                <a:rPr lang="en-US" sz="2400" kern="0" dirty="0">
                  <a:solidFill>
                    <a:srgbClr val="FF0000"/>
                  </a:solidFill>
                  <a:latin typeface="Calibri"/>
                  <a:cs typeface="Calibri"/>
                </a:rPr>
                <a:t>MIN</a:t>
              </a:r>
              <a:r>
                <a:rPr lang="en-US" sz="2400" kern="0" dirty="0">
                  <a:latin typeface="Calibri"/>
                  <a:cs typeface="Calibri"/>
                </a:rPr>
                <a:t>         </a:t>
              </a:r>
              <a:r>
                <a:rPr lang="en-US" sz="2400" kern="0" dirty="0">
                  <a:solidFill>
                    <a:srgbClr val="BD00B0"/>
                  </a:solidFill>
                  <a:latin typeface="Calibri"/>
                  <a:cs typeface="Calibri"/>
                </a:rPr>
                <a:t>then return </a:t>
              </a:r>
              <a:r>
                <a:rPr lang="en-US" sz="2400" kern="0" dirty="0">
                  <a:solidFill>
                    <a:srgbClr val="FF0000"/>
                  </a:solidFill>
                  <a:latin typeface="Calibri"/>
                  <a:cs typeface="Calibri"/>
                </a:rPr>
                <a:t>min</a:t>
              </a:r>
              <a:r>
                <a:rPr lang="en-US" sz="2400" kern="0" baseline="-25000" dirty="0">
                  <a:latin typeface="Calibri"/>
                  <a:cs typeface="Calibri"/>
                </a:rPr>
                <a:t>a in Actions(s) </a:t>
              </a:r>
              <a:r>
                <a:rPr lang="en-US" sz="2400" kern="0" dirty="0">
                  <a:solidFill>
                    <a:srgbClr val="9B01FF"/>
                  </a:solidFill>
                  <a:latin typeface="Calibri"/>
                  <a:cs typeface="Calibri"/>
                </a:rPr>
                <a:t>value(Result(</a:t>
              </a:r>
              <a:r>
                <a:rPr lang="en-US" sz="2400" kern="0" dirty="0" err="1">
                  <a:solidFill>
                    <a:srgbClr val="9B01FF"/>
                  </a:solidFill>
                  <a:latin typeface="Calibri"/>
                  <a:cs typeface="Calibri"/>
                </a:rPr>
                <a:t>s,a</a:t>
              </a:r>
              <a:r>
                <a:rPr lang="en-US" sz="2400" kern="0" dirty="0">
                  <a:solidFill>
                    <a:srgbClr val="9B01FF"/>
                  </a:solidFill>
                  <a:latin typeface="Calibri"/>
                  <a:cs typeface="Calibri"/>
                </a:rPr>
                <a:t>))</a:t>
              </a:r>
            </a:p>
            <a:p>
              <a:pPr marL="742913" lvl="1" indent="-285737">
                <a:lnSpc>
                  <a:spcPct val="80000"/>
                </a:lnSpc>
                <a:spcBef>
                  <a:spcPct val="20000"/>
                </a:spcBef>
                <a:buClr>
                  <a:schemeClr val="tx1"/>
                </a:buClr>
                <a:defRPr/>
              </a:pPr>
              <a:r>
                <a:rPr lang="en-US" sz="2400" kern="0" dirty="0">
                  <a:solidFill>
                    <a:srgbClr val="BD00B0"/>
                  </a:solidFill>
                  <a:latin typeface="Calibri"/>
                  <a:cs typeface="Calibri"/>
                </a:rPr>
                <a:t>if</a:t>
              </a:r>
              <a:r>
                <a:rPr lang="en-US" sz="2400" kern="0" dirty="0">
                  <a:latin typeface="Calibri"/>
                  <a:cs typeface="Calibri"/>
                </a:rPr>
                <a:t> Player(s) = </a:t>
              </a:r>
              <a:r>
                <a:rPr lang="en-US" sz="2400" kern="0" dirty="0">
                  <a:solidFill>
                    <a:srgbClr val="008000"/>
                  </a:solidFill>
                  <a:latin typeface="Calibri"/>
                  <a:cs typeface="Calibri"/>
                </a:rPr>
                <a:t>CHANCE</a:t>
              </a:r>
              <a:r>
                <a:rPr lang="en-US" sz="2400" kern="0" dirty="0">
                  <a:latin typeface="Calibri"/>
                  <a:cs typeface="Calibri"/>
                </a:rPr>
                <a:t> </a:t>
              </a:r>
              <a:r>
                <a:rPr lang="en-US" sz="2400" kern="0" dirty="0">
                  <a:solidFill>
                    <a:srgbClr val="BD00B0"/>
                  </a:solidFill>
                  <a:latin typeface="Calibri"/>
                  <a:cs typeface="Calibri"/>
                </a:rPr>
                <a:t>then return </a:t>
              </a:r>
              <a:r>
                <a:rPr lang="en-US" sz="2400" kern="0" dirty="0" err="1">
                  <a:solidFill>
                    <a:srgbClr val="008000"/>
                  </a:solidFill>
                  <a:latin typeface="Calibri"/>
                  <a:cs typeface="Calibri"/>
                </a:rPr>
                <a:t>sum</a:t>
              </a:r>
              <a:r>
                <a:rPr lang="en-US" sz="2400" kern="0" baseline="-25000" dirty="0" err="1">
                  <a:latin typeface="Calibri"/>
                  <a:cs typeface="Calibri"/>
                </a:rPr>
                <a:t>a</a:t>
              </a:r>
              <a:r>
                <a:rPr lang="en-US" sz="2400" kern="0" baseline="-25000" dirty="0">
                  <a:latin typeface="Calibri"/>
                  <a:cs typeface="Calibri"/>
                </a:rPr>
                <a:t> in Actions(s) </a:t>
              </a:r>
              <a:r>
                <a:rPr lang="en-US" sz="2400" kern="0" dirty="0" err="1">
                  <a:solidFill>
                    <a:srgbClr val="008000"/>
                  </a:solidFill>
                  <a:latin typeface="Calibri"/>
                  <a:cs typeface="Calibri"/>
                </a:rPr>
                <a:t>Pr</a:t>
              </a:r>
              <a:r>
                <a:rPr lang="en-US" sz="2400" kern="0" dirty="0">
                  <a:solidFill>
                    <a:srgbClr val="008000"/>
                  </a:solidFill>
                  <a:latin typeface="Calibri"/>
                  <a:cs typeface="Calibri"/>
                </a:rPr>
                <a:t>(a) </a:t>
              </a:r>
              <a:r>
                <a:rPr lang="en-US" sz="2400" kern="0" dirty="0">
                  <a:solidFill>
                    <a:srgbClr val="9B01FF"/>
                  </a:solidFill>
                  <a:latin typeface="Calibri"/>
                  <a:cs typeface="Calibri"/>
                </a:rPr>
                <a:t>* value(Result(</a:t>
              </a:r>
              <a:r>
                <a:rPr lang="en-US" sz="2400" kern="0" dirty="0" err="1">
                  <a:solidFill>
                    <a:srgbClr val="9B01FF"/>
                  </a:solidFill>
                  <a:latin typeface="Calibri"/>
                  <a:cs typeface="Calibri"/>
                </a:rPr>
                <a:t>s,a</a:t>
              </a:r>
              <a:r>
                <a:rPr lang="en-US" sz="2400" kern="0" dirty="0">
                  <a:solidFill>
                    <a:srgbClr val="9B01FF"/>
                  </a:solidFill>
                  <a:latin typeface="Calibri"/>
                  <a:cs typeface="Calibri"/>
                </a:rPr>
                <a:t>))</a:t>
              </a:r>
            </a:p>
            <a:p>
              <a:pPr marL="742913" lvl="1" indent="-285737">
                <a:lnSpc>
                  <a:spcPct val="80000"/>
                </a:lnSpc>
                <a:spcBef>
                  <a:spcPct val="20000"/>
                </a:spcBef>
                <a:buClr>
                  <a:schemeClr val="tx1"/>
                </a:buClr>
                <a:defRPr/>
              </a:pPr>
              <a:endParaRPr lang="en-US" sz="2400" kern="0" dirty="0">
                <a:solidFill>
                  <a:srgbClr val="9B01FF"/>
                </a:solidFill>
                <a:latin typeface="Calibri"/>
                <a:cs typeface="Calibri"/>
              </a:endParaRPr>
            </a:p>
            <a:p>
              <a:pPr marL="742913" lvl="1" indent="-285737">
                <a:lnSpc>
                  <a:spcPct val="80000"/>
                </a:lnSpc>
                <a:spcBef>
                  <a:spcPct val="20000"/>
                </a:spcBef>
                <a:buClr>
                  <a:schemeClr val="tx1"/>
                </a:buClr>
                <a:defRPr/>
              </a:pPr>
              <a:endParaRPr lang="en-US" sz="2400" kern="0" dirty="0">
                <a:solidFill>
                  <a:srgbClr val="9B01FF"/>
                </a:solidFill>
                <a:latin typeface="Calibri"/>
                <a:cs typeface="Calibri"/>
              </a:endParaRPr>
            </a:p>
          </p:txBody>
        </p:sp>
      </p:grpSp>
      <p:sp>
        <p:nvSpPr>
          <p:cNvPr id="15" name="Rounded Rectangle 14"/>
          <p:cNvSpPr/>
          <p:nvPr/>
        </p:nvSpPr>
        <p:spPr>
          <a:xfrm>
            <a:off x="2438400" y="1295400"/>
            <a:ext cx="6934200" cy="16764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p:cNvSpPr txBox="1">
            <a:spLocks/>
          </p:cNvSpPr>
          <p:nvPr/>
        </p:nvSpPr>
        <p:spPr bwMode="auto">
          <a:xfrm>
            <a:off x="2514600" y="1371600"/>
            <a:ext cx="6629400" cy="1524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lang="en-US" sz="2400" kern="0" dirty="0">
                <a:solidFill>
                  <a:srgbClr val="BD00B0"/>
                </a:solidFill>
                <a:latin typeface="Calibri"/>
                <a:cs typeface="Calibri"/>
              </a:rPr>
              <a:t>function</a:t>
            </a:r>
            <a:r>
              <a:rPr kumimoji="0" lang="en-US" sz="2400" b="0" i="0" u="none" strike="noStrike" kern="0" cap="none" spc="0" normalizeH="0" baseline="0" noProof="0" dirty="0">
                <a:ln>
                  <a:noFill/>
                </a:ln>
                <a:effectLst/>
                <a:uLnTx/>
                <a:uFillTx/>
                <a:latin typeface="Calibri"/>
                <a:cs typeface="Calibri"/>
              </a:rPr>
              <a:t> </a:t>
            </a:r>
            <a:r>
              <a:rPr kumimoji="0" lang="en-US" sz="2400" b="0" i="0" u="none" strike="noStrike" kern="0" cap="none" spc="0" normalizeH="0" baseline="0" noProof="0" dirty="0">
                <a:ln>
                  <a:noFill/>
                </a:ln>
                <a:solidFill>
                  <a:srgbClr val="0000FF"/>
                </a:solidFill>
                <a:effectLst/>
                <a:uLnTx/>
                <a:uFillTx/>
                <a:latin typeface="Calibri"/>
                <a:cs typeface="Calibri"/>
              </a:rPr>
              <a:t>decision(s)</a:t>
            </a:r>
            <a:r>
              <a:rPr lang="en-US" sz="2400" kern="0" dirty="0">
                <a:solidFill>
                  <a:srgbClr val="0000FF"/>
                </a:solidFill>
                <a:latin typeface="Calibri"/>
                <a:cs typeface="Calibri"/>
              </a:rPr>
              <a:t> </a:t>
            </a:r>
            <a:r>
              <a:rPr lang="en-US" sz="2400" kern="0" dirty="0">
                <a:solidFill>
                  <a:srgbClr val="BD00B0"/>
                </a:solidFill>
                <a:latin typeface="Calibri"/>
                <a:cs typeface="Calibri"/>
              </a:rPr>
              <a:t>returns</a:t>
            </a:r>
            <a:r>
              <a:rPr lang="en-US" sz="2400" kern="0" dirty="0">
                <a:latin typeface="Calibri"/>
                <a:cs typeface="Calibri"/>
              </a:rPr>
              <a:t> </a:t>
            </a:r>
            <a:r>
              <a:rPr lang="en-US" sz="2400" kern="0" dirty="0">
                <a:solidFill>
                  <a:srgbClr val="0000FF"/>
                </a:solidFill>
                <a:latin typeface="Calibri"/>
                <a:cs typeface="Calibri"/>
              </a:rPr>
              <a:t>an action</a:t>
            </a:r>
          </a:p>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lang="en-US" sz="2400" kern="0" dirty="0">
                <a:latin typeface="Calibri"/>
                <a:cs typeface="Calibri"/>
              </a:rPr>
              <a:t>    </a:t>
            </a:r>
            <a:r>
              <a:rPr lang="en-US" sz="2400" kern="0" dirty="0">
                <a:solidFill>
                  <a:srgbClr val="BD00B0"/>
                </a:solidFill>
                <a:latin typeface="Calibri"/>
                <a:cs typeface="Calibri"/>
              </a:rPr>
              <a:t>return</a:t>
            </a:r>
            <a:r>
              <a:rPr lang="en-US" sz="2400" kern="0" dirty="0">
                <a:latin typeface="Calibri"/>
                <a:cs typeface="Calibri"/>
              </a:rPr>
              <a:t> the action </a:t>
            </a:r>
            <a:r>
              <a:rPr lang="en-US" sz="2400" kern="0" dirty="0">
                <a:solidFill>
                  <a:srgbClr val="0000FF"/>
                </a:solidFill>
                <a:latin typeface="Calibri"/>
                <a:cs typeface="Calibri"/>
              </a:rPr>
              <a:t>a</a:t>
            </a:r>
            <a:r>
              <a:rPr lang="en-US" sz="2400" kern="0" dirty="0">
                <a:latin typeface="Calibri"/>
                <a:cs typeface="Calibri"/>
              </a:rPr>
              <a:t> in Actions(</a:t>
            </a:r>
            <a:r>
              <a:rPr lang="en-US" sz="2400" kern="0" dirty="0">
                <a:solidFill>
                  <a:srgbClr val="0000FF"/>
                </a:solidFill>
                <a:latin typeface="Calibri"/>
                <a:cs typeface="Calibri"/>
              </a:rPr>
              <a:t>s</a:t>
            </a:r>
            <a:r>
              <a:rPr lang="en-US" sz="2400" kern="0" dirty="0">
                <a:latin typeface="Calibri"/>
                <a:cs typeface="Calibri"/>
              </a:rPr>
              <a:t>) with the highest </a:t>
            </a:r>
            <a:r>
              <a:rPr lang="en-US" sz="2400" kern="0" dirty="0">
                <a:solidFill>
                  <a:srgbClr val="9B01FF"/>
                </a:solidFill>
                <a:latin typeface="Calibri"/>
                <a:cs typeface="Calibri"/>
              </a:rPr>
              <a:t>value(Result(</a:t>
            </a:r>
            <a:r>
              <a:rPr lang="en-US" sz="2400" kern="0" dirty="0" err="1">
                <a:solidFill>
                  <a:srgbClr val="9B01FF"/>
                </a:solidFill>
                <a:latin typeface="Calibri"/>
                <a:cs typeface="Calibri"/>
              </a:rPr>
              <a:t>s,a</a:t>
            </a:r>
            <a:r>
              <a:rPr lang="en-US" sz="2400" kern="0" dirty="0">
                <a:solidFill>
                  <a:srgbClr val="9B01FF"/>
                </a:solidFill>
                <a:latin typeface="Calibri"/>
                <a:cs typeface="Calibri"/>
              </a:rPr>
              <a:t>))</a:t>
            </a:r>
          </a:p>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effectLst/>
                <a:uLnTx/>
                <a:uFillTx/>
                <a:latin typeface="Calibri"/>
                <a:cs typeface="Calibri"/>
              </a:rPr>
              <a:t>    </a:t>
            </a:r>
          </a:p>
        </p:txBody>
      </p:sp>
      <p:sp>
        <p:nvSpPr>
          <p:cNvPr id="17" name="Left-Right Arrow 16"/>
          <p:cNvSpPr/>
          <p:nvPr/>
        </p:nvSpPr>
        <p:spPr>
          <a:xfrm rot="5400000">
            <a:off x="5563192" y="3094983"/>
            <a:ext cx="409432" cy="258216"/>
          </a:xfrm>
          <a:prstGeom prst="leftRightArrow">
            <a:avLst/>
          </a:prstGeom>
          <a:solidFill>
            <a:srgbClr val="BD00B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1DD96A6E-9401-5546-A73C-7678E0550F1E}"/>
              </a:ext>
            </a:extLst>
          </p:cNvPr>
          <p:cNvSpPr>
            <a:spLocks noGrp="1"/>
          </p:cNvSpPr>
          <p:nvPr>
            <p:ph type="sldNum" sz="quarter" idx="12"/>
          </p:nvPr>
        </p:nvSpPr>
        <p:spPr/>
        <p:txBody>
          <a:bodyPr/>
          <a:lstStyle/>
          <a:p>
            <a:pPr>
              <a:defRPr/>
            </a:pPr>
            <a:fld id="{8E81798C-0F99-461B-869F-8FC2E08F7ABC}" type="slidenum">
              <a:rPr lang="en-US" smtClean="0"/>
              <a:pPr>
                <a:defRPr/>
              </a:pPr>
              <a:t>40</a:t>
            </a:fld>
            <a:endParaRPr lang="en-US" dirty="0"/>
          </a:p>
        </p:txBody>
      </p:sp>
    </p:spTree>
    <p:extLst>
      <p:ext uri="{BB962C8B-B14F-4D97-AF65-F5344CB8AC3E}">
        <p14:creationId xmlns:p14="http://schemas.microsoft.com/office/powerpoint/2010/main" val="791612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fontScale="92500" lnSpcReduction="10000"/>
          </a:bodyPr>
          <a:lstStyle/>
          <a:p>
            <a:r>
              <a:rPr lang="en-US" sz="2800" dirty="0"/>
              <a:t>Games require decisions when optimality is impossible</a:t>
            </a:r>
          </a:p>
          <a:p>
            <a:pPr lvl="1"/>
            <a:r>
              <a:rPr lang="en-US" sz="2400" dirty="0"/>
              <a:t>Bounded-depth search and approximate evaluation functions</a:t>
            </a:r>
          </a:p>
          <a:p>
            <a:r>
              <a:rPr lang="en-US" sz="2800" dirty="0"/>
              <a:t>Games force efficient use of computation</a:t>
            </a:r>
          </a:p>
          <a:p>
            <a:pPr lvl="1"/>
            <a:r>
              <a:rPr lang="en-US" sz="2400" dirty="0"/>
              <a:t>Alpha-beta pruning</a:t>
            </a:r>
          </a:p>
          <a:p>
            <a:r>
              <a:rPr lang="en-US" sz="2800" dirty="0"/>
              <a:t>Game playing has produced important research ideas</a:t>
            </a:r>
          </a:p>
          <a:p>
            <a:pPr lvl="1"/>
            <a:r>
              <a:rPr lang="en-US" sz="2400" dirty="0"/>
              <a:t>Reinforcement learning (checkers)</a:t>
            </a:r>
          </a:p>
          <a:p>
            <a:pPr lvl="1"/>
            <a:r>
              <a:rPr lang="en-US" sz="2400" dirty="0"/>
              <a:t>Iterative deepening (chess)</a:t>
            </a:r>
          </a:p>
          <a:p>
            <a:pPr lvl="1"/>
            <a:r>
              <a:rPr lang="en-US" sz="2400" dirty="0"/>
              <a:t>Rational metareasoning (Othello)</a:t>
            </a:r>
          </a:p>
          <a:p>
            <a:pPr lvl="1"/>
            <a:r>
              <a:rPr lang="en-US" sz="2400" dirty="0"/>
              <a:t>Monte Carlo tree search (Go)</a:t>
            </a:r>
          </a:p>
          <a:p>
            <a:pPr lvl="1"/>
            <a:r>
              <a:rPr lang="en-US" sz="2400" dirty="0"/>
              <a:t>Solution methods for partial-information games in economics (poker)</a:t>
            </a:r>
          </a:p>
          <a:p>
            <a:r>
              <a:rPr lang="en-US" sz="2800" dirty="0"/>
              <a:t>Video games present much greater challenges – lots to do!</a:t>
            </a:r>
          </a:p>
          <a:p>
            <a:pPr lvl="1"/>
            <a:r>
              <a:rPr lang="en-US" sz="2400" dirty="0"/>
              <a:t>b = 10</a:t>
            </a:r>
            <a:r>
              <a:rPr lang="en-US" sz="2400" baseline="30000" dirty="0"/>
              <a:t>500</a:t>
            </a:r>
            <a:r>
              <a:rPr lang="en-US" sz="2400" dirty="0"/>
              <a:t>, |S| = 10</a:t>
            </a:r>
            <a:r>
              <a:rPr lang="en-US" sz="2400" baseline="30000" dirty="0"/>
              <a:t>4000</a:t>
            </a:r>
            <a:r>
              <a:rPr lang="en-US" sz="2400" dirty="0"/>
              <a:t>, m = 10,000</a:t>
            </a:r>
          </a:p>
        </p:txBody>
      </p:sp>
      <p:sp>
        <p:nvSpPr>
          <p:cNvPr id="4" name="Slide Number Placeholder 3">
            <a:extLst>
              <a:ext uri="{FF2B5EF4-FFF2-40B4-BE49-F238E27FC236}">
                <a16:creationId xmlns:a16="http://schemas.microsoft.com/office/drawing/2014/main" id="{0D2DDFC7-8A4D-D34E-8C35-565EBC0D7A35}"/>
              </a:ext>
            </a:extLst>
          </p:cNvPr>
          <p:cNvSpPr>
            <a:spLocks noGrp="1"/>
          </p:cNvSpPr>
          <p:nvPr>
            <p:ph type="sldNum" sz="quarter" idx="12"/>
          </p:nvPr>
        </p:nvSpPr>
        <p:spPr/>
        <p:txBody>
          <a:bodyPr/>
          <a:lstStyle/>
          <a:p>
            <a:pPr>
              <a:defRPr/>
            </a:pPr>
            <a:fld id="{8E81798C-0F99-461B-869F-8FC2E08F7ABC}" type="slidenum">
              <a:rPr lang="en-US" smtClean="0"/>
              <a:pPr>
                <a:defRPr/>
              </a:pPr>
              <a:t>41</a:t>
            </a:fld>
            <a:endParaRPr lang="en-US" dirty="0"/>
          </a:p>
        </p:txBody>
      </p:sp>
    </p:spTree>
    <p:extLst>
      <p:ext uri="{BB962C8B-B14F-4D97-AF65-F5344CB8AC3E}">
        <p14:creationId xmlns:p14="http://schemas.microsoft.com/office/powerpoint/2010/main" val="13547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idx="1"/>
          </p:nvPr>
        </p:nvSpPr>
        <p:spPr/>
        <p:txBody>
          <a:bodyPr/>
          <a:lstStyle/>
          <a:p>
            <a:pPr eaLnBrk="1" hangingPunct="1"/>
            <a:r>
              <a:rPr lang="en-US" sz="2800" dirty="0"/>
              <a:t>Game = task environment with &gt; 1 agent</a:t>
            </a:r>
          </a:p>
          <a:p>
            <a:pPr lvl="1" eaLnBrk="1" hangingPunct="1"/>
            <a:endParaRPr lang="en-US" sz="2400" dirty="0"/>
          </a:p>
          <a:p>
            <a:pPr eaLnBrk="1" hangingPunct="1"/>
            <a:r>
              <a:rPr lang="en-US" sz="2800" dirty="0"/>
              <a:t>Axes:</a:t>
            </a:r>
          </a:p>
          <a:p>
            <a:pPr lvl="1" eaLnBrk="1" hangingPunct="1"/>
            <a:r>
              <a:rPr lang="en-US" sz="2400" dirty="0"/>
              <a:t>Deterministic or stochastic?</a:t>
            </a:r>
          </a:p>
          <a:p>
            <a:pPr lvl="1"/>
            <a:r>
              <a:rPr lang="en-US" sz="2400" dirty="0"/>
              <a:t>Perfect information (fully observable)?</a:t>
            </a:r>
          </a:p>
          <a:p>
            <a:pPr lvl="1" eaLnBrk="1" hangingPunct="1"/>
            <a:r>
              <a:rPr lang="en-US" sz="2400" dirty="0"/>
              <a:t>One, two, or more players?</a:t>
            </a:r>
          </a:p>
          <a:p>
            <a:pPr lvl="1" eaLnBrk="1" hangingPunct="1"/>
            <a:r>
              <a:rPr lang="en-US" sz="2400" dirty="0"/>
              <a:t>Turn-taking or simultaneous?</a:t>
            </a:r>
          </a:p>
          <a:p>
            <a:pPr lvl="1" eaLnBrk="1" hangingPunct="1"/>
            <a:r>
              <a:rPr lang="en-US" sz="2400" dirty="0"/>
              <a:t>Zero sum?</a:t>
            </a:r>
          </a:p>
          <a:p>
            <a:pPr lvl="1" eaLnBrk="1" hangingPunct="1"/>
            <a:endParaRPr lang="en-US" sz="2400" dirty="0"/>
          </a:p>
          <a:p>
            <a:pPr eaLnBrk="1" hangingPunct="1"/>
            <a:r>
              <a:rPr lang="en-US" sz="2800" dirty="0"/>
              <a:t>Want algorithms for calculating a </a:t>
            </a:r>
            <a:r>
              <a:rPr lang="en-US" sz="2800" b="1" i="1" dirty="0"/>
              <a:t>contingent plan </a:t>
            </a:r>
            <a:r>
              <a:rPr lang="en-US" sz="2800" dirty="0"/>
              <a:t>(a.k.a. </a:t>
            </a:r>
            <a:r>
              <a:rPr lang="en-US" sz="2800" dirty="0">
                <a:solidFill>
                  <a:srgbClr val="CC0000"/>
                </a:solidFill>
              </a:rPr>
              <a:t>strategy </a:t>
            </a:r>
            <a:r>
              <a:rPr lang="en-US" sz="2800" dirty="0">
                <a:solidFill>
                  <a:srgbClr val="000090"/>
                </a:solidFill>
              </a:rPr>
              <a:t>or</a:t>
            </a:r>
            <a:r>
              <a:rPr lang="en-US" sz="2800" dirty="0">
                <a:solidFill>
                  <a:srgbClr val="CC0000"/>
                </a:solidFill>
              </a:rPr>
              <a:t> policy)</a:t>
            </a:r>
            <a:r>
              <a:rPr lang="en-US" sz="2800" dirty="0"/>
              <a:t> which recommends a move for every possible eventuality</a:t>
            </a:r>
          </a:p>
        </p:txBody>
      </p:sp>
      <p:pic>
        <p:nvPicPr>
          <p:cNvPr id="3993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34191" y="2423285"/>
            <a:ext cx="4255048" cy="2377315"/>
          </a:xfrm>
          <a:prstGeom prst="rect">
            <a:avLst/>
          </a:prstGeom>
          <a:noFill/>
          <a:extLst>
            <a:ext uri="{909E8E84-426E-40dd-AFC4-6F175D3DCCD1}">
              <a14:hiddenFill xmlns="" xmlns:a14="http://schemas.microsoft.com/office/drawing/2010/main">
                <a:solidFill>
                  <a:srgbClr val="FFFFFF"/>
                </a:solidFill>
              </a14:hiddenFill>
            </a:ext>
          </a:extLst>
        </p:spPr>
      </p:pic>
      <p:sp>
        <p:nvSpPr>
          <p:cNvPr id="9218" name="Rectangle 2"/>
          <p:cNvSpPr>
            <a:spLocks noGrp="1" noChangeArrowheads="1"/>
          </p:cNvSpPr>
          <p:nvPr>
            <p:ph type="title"/>
          </p:nvPr>
        </p:nvSpPr>
        <p:spPr/>
        <p:txBody>
          <a:bodyPr/>
          <a:lstStyle/>
          <a:p>
            <a:pPr eaLnBrk="1" hangingPunct="1"/>
            <a:r>
              <a:rPr lang="en-US" dirty="0"/>
              <a:t>Types of Games</a:t>
            </a:r>
          </a:p>
        </p:txBody>
      </p:sp>
      <p:sp>
        <p:nvSpPr>
          <p:cNvPr id="2" name="Slide Number Placeholder 1">
            <a:extLst>
              <a:ext uri="{FF2B5EF4-FFF2-40B4-BE49-F238E27FC236}">
                <a16:creationId xmlns:a16="http://schemas.microsoft.com/office/drawing/2014/main" id="{B1C63BDC-C6CE-0249-915E-94A4A0163D6A}"/>
              </a:ext>
            </a:extLst>
          </p:cNvPr>
          <p:cNvSpPr>
            <a:spLocks noGrp="1"/>
          </p:cNvSpPr>
          <p:nvPr>
            <p:ph type="sldNum" sz="quarter" idx="12"/>
          </p:nvPr>
        </p:nvSpPr>
        <p:spPr/>
        <p:txBody>
          <a:bodyPr/>
          <a:lstStyle/>
          <a:p>
            <a:pPr>
              <a:defRPr/>
            </a:pPr>
            <a:fld id="{8E81798C-0F99-461B-869F-8FC2E08F7ABC}" type="slidenum">
              <a:rPr lang="en-US" smtClean="0"/>
              <a:pPr>
                <a:defRPr/>
              </a:pPr>
              <a:t>5</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05800" y="1996734"/>
            <a:ext cx="3476875" cy="3642066"/>
          </a:xfrm>
          <a:prstGeom prst="rect">
            <a:avLst/>
          </a:prstGeom>
          <a:noFill/>
          <a:extLst>
            <a:ext uri="{909E8E84-426E-40dd-AFC4-6F175D3DCCD1}">
              <a14:hiddenFill xmlns="" xmlns:a14="http://schemas.microsoft.com/office/drawing/2010/main">
                <a:solidFill>
                  <a:srgbClr val="FFFFFF"/>
                </a:solidFill>
              </a14:hiddenFill>
            </a:ext>
          </a:extLst>
        </p:spPr>
      </p:pic>
      <p:sp>
        <p:nvSpPr>
          <p:cNvPr id="10242" name="Title 1"/>
          <p:cNvSpPr>
            <a:spLocks noGrp="1"/>
          </p:cNvSpPr>
          <p:nvPr>
            <p:ph type="title"/>
          </p:nvPr>
        </p:nvSpPr>
        <p:spPr/>
        <p:txBody>
          <a:bodyPr/>
          <a:lstStyle/>
          <a:p>
            <a:r>
              <a:rPr lang="en-US" dirty="0"/>
              <a:t>“Standard” Games</a:t>
            </a:r>
          </a:p>
        </p:txBody>
      </p:sp>
      <p:sp>
        <p:nvSpPr>
          <p:cNvPr id="10243" name="Content Placeholder 2"/>
          <p:cNvSpPr>
            <a:spLocks noGrp="1"/>
          </p:cNvSpPr>
          <p:nvPr>
            <p:ph idx="1"/>
          </p:nvPr>
        </p:nvSpPr>
        <p:spPr>
          <a:xfrm>
            <a:off x="406399" y="1397001"/>
            <a:ext cx="8080125" cy="5156200"/>
          </a:xfrm>
        </p:spPr>
        <p:txBody>
          <a:bodyPr/>
          <a:lstStyle/>
          <a:p>
            <a:pPr algn="just"/>
            <a:r>
              <a:rPr lang="en-US" sz="2800" dirty="0"/>
              <a:t>Standard games are </a:t>
            </a:r>
            <a:r>
              <a:rPr lang="en-US" sz="2800" dirty="0">
                <a:solidFill>
                  <a:srgbClr val="C00000"/>
                </a:solidFill>
              </a:rPr>
              <a:t>deterministic</a:t>
            </a:r>
            <a:r>
              <a:rPr lang="en-US" sz="2800" dirty="0"/>
              <a:t>, </a:t>
            </a:r>
            <a:r>
              <a:rPr lang="en-US" sz="2800" dirty="0">
                <a:solidFill>
                  <a:srgbClr val="C00000"/>
                </a:solidFill>
              </a:rPr>
              <a:t>observable</a:t>
            </a:r>
            <a:r>
              <a:rPr lang="en-US" sz="2800" dirty="0"/>
              <a:t>, </a:t>
            </a:r>
            <a:r>
              <a:rPr lang="en-US" sz="2800" dirty="0">
                <a:solidFill>
                  <a:srgbClr val="C00000"/>
                </a:solidFill>
              </a:rPr>
              <a:t>two-player</a:t>
            </a:r>
            <a:r>
              <a:rPr lang="en-US" sz="2800" dirty="0"/>
              <a:t>, </a:t>
            </a:r>
            <a:r>
              <a:rPr lang="en-US" sz="2800" dirty="0">
                <a:solidFill>
                  <a:srgbClr val="C00000"/>
                </a:solidFill>
              </a:rPr>
              <a:t>turn-taking</a:t>
            </a:r>
            <a:r>
              <a:rPr lang="en-US" sz="2800" dirty="0"/>
              <a:t>, </a:t>
            </a:r>
            <a:r>
              <a:rPr lang="en-US" sz="2800" dirty="0">
                <a:solidFill>
                  <a:srgbClr val="C00000"/>
                </a:solidFill>
              </a:rPr>
              <a:t>zero-sum</a:t>
            </a:r>
          </a:p>
          <a:p>
            <a:pPr lvl="1" algn="just"/>
            <a:endParaRPr lang="ar-SA" dirty="0"/>
          </a:p>
          <a:p>
            <a:pPr algn="just"/>
            <a:r>
              <a:rPr lang="en-US" sz="2800" dirty="0"/>
              <a:t>Game formulation:</a:t>
            </a:r>
          </a:p>
          <a:p>
            <a:pPr lvl="1" algn="just"/>
            <a:r>
              <a:rPr lang="en-US" sz="2400" dirty="0"/>
              <a:t>Initial state: </a:t>
            </a:r>
            <a:r>
              <a:rPr lang="en-US" sz="2400" dirty="0">
                <a:solidFill>
                  <a:srgbClr val="BD00B0"/>
                </a:solidFill>
              </a:rPr>
              <a:t>s</a:t>
            </a:r>
            <a:r>
              <a:rPr lang="en-US" sz="2400" baseline="-25000" dirty="0">
                <a:solidFill>
                  <a:srgbClr val="BD00B0"/>
                </a:solidFill>
              </a:rPr>
              <a:t>0</a:t>
            </a:r>
            <a:endParaRPr lang="en-US" sz="2400" dirty="0">
              <a:solidFill>
                <a:srgbClr val="BD00B0"/>
              </a:solidFill>
            </a:endParaRPr>
          </a:p>
          <a:p>
            <a:pPr lvl="1" algn="just"/>
            <a:r>
              <a:rPr lang="en-US" sz="2400" dirty="0"/>
              <a:t>Players: </a:t>
            </a:r>
            <a:r>
              <a:rPr lang="en-US" sz="2400" dirty="0">
                <a:solidFill>
                  <a:srgbClr val="BD00B0"/>
                </a:solidFill>
              </a:rPr>
              <a:t>Player(s) </a:t>
            </a:r>
            <a:r>
              <a:rPr lang="en-US" sz="2400" dirty="0"/>
              <a:t>indicates whose move it is</a:t>
            </a:r>
          </a:p>
          <a:p>
            <a:pPr lvl="1" algn="just"/>
            <a:r>
              <a:rPr lang="en-US" sz="2400" dirty="0"/>
              <a:t>Actions: </a:t>
            </a:r>
            <a:r>
              <a:rPr lang="en-US" sz="2400" dirty="0">
                <a:solidFill>
                  <a:srgbClr val="BD00B0"/>
                </a:solidFill>
              </a:rPr>
              <a:t>Actions(s) </a:t>
            </a:r>
            <a:r>
              <a:rPr lang="en-US" sz="2400" dirty="0"/>
              <a:t>for player on move</a:t>
            </a:r>
          </a:p>
          <a:p>
            <a:pPr lvl="1" algn="just"/>
            <a:r>
              <a:rPr lang="en-US" sz="2400" dirty="0"/>
              <a:t>Transition model: </a:t>
            </a:r>
            <a:r>
              <a:rPr lang="en-US" sz="2400" dirty="0">
                <a:solidFill>
                  <a:srgbClr val="BD00B0"/>
                </a:solidFill>
              </a:rPr>
              <a:t>Result(</a:t>
            </a:r>
            <a:r>
              <a:rPr lang="en-US" sz="2400" dirty="0" err="1">
                <a:solidFill>
                  <a:srgbClr val="BD00B0"/>
                </a:solidFill>
              </a:rPr>
              <a:t>s,a</a:t>
            </a:r>
            <a:r>
              <a:rPr lang="en-US" sz="2400" dirty="0">
                <a:solidFill>
                  <a:srgbClr val="BD00B0"/>
                </a:solidFill>
              </a:rPr>
              <a:t>)</a:t>
            </a:r>
            <a:endParaRPr lang="en-US" sz="2400" dirty="0">
              <a:solidFill>
                <a:srgbClr val="BD00B0"/>
              </a:solidFill>
              <a:sym typeface="Symbol" pitchFamily="18" charset="2"/>
            </a:endParaRPr>
          </a:p>
          <a:p>
            <a:pPr lvl="1" algn="just"/>
            <a:r>
              <a:rPr lang="en-US" sz="2400" dirty="0">
                <a:sym typeface="Symbol" pitchFamily="18" charset="2"/>
              </a:rPr>
              <a:t>Terminal test: </a:t>
            </a:r>
            <a:r>
              <a:rPr lang="en-US" sz="2400" dirty="0">
                <a:solidFill>
                  <a:srgbClr val="BD00B0"/>
                </a:solidFill>
                <a:sym typeface="Symbol" pitchFamily="18" charset="2"/>
              </a:rPr>
              <a:t>Terminal-Test(s)</a:t>
            </a:r>
          </a:p>
          <a:p>
            <a:pPr lvl="1" algn="just"/>
            <a:r>
              <a:rPr lang="en-US" sz="2400" dirty="0">
                <a:sym typeface="Symbol" pitchFamily="18" charset="2"/>
              </a:rPr>
              <a:t>Terminal values: </a:t>
            </a:r>
            <a:r>
              <a:rPr lang="en-US" sz="2400" dirty="0">
                <a:solidFill>
                  <a:srgbClr val="BD00B0"/>
                </a:solidFill>
                <a:sym typeface="Symbol" pitchFamily="18" charset="2"/>
              </a:rPr>
              <a:t>Utility(</a:t>
            </a:r>
            <a:r>
              <a:rPr lang="en-US" sz="2400" dirty="0" err="1">
                <a:solidFill>
                  <a:srgbClr val="BD00B0"/>
                </a:solidFill>
                <a:sym typeface="Symbol" pitchFamily="18" charset="2"/>
              </a:rPr>
              <a:t>s,p</a:t>
            </a:r>
            <a:r>
              <a:rPr lang="en-US" sz="2400" dirty="0">
                <a:solidFill>
                  <a:srgbClr val="BD00B0"/>
                </a:solidFill>
                <a:sym typeface="Symbol" pitchFamily="18" charset="2"/>
              </a:rPr>
              <a:t>) </a:t>
            </a:r>
            <a:r>
              <a:rPr lang="en-US" sz="2400" dirty="0">
                <a:sym typeface="Symbol" pitchFamily="18" charset="2"/>
              </a:rPr>
              <a:t>for player </a:t>
            </a:r>
            <a:r>
              <a:rPr lang="en-US" sz="2400" dirty="0">
                <a:solidFill>
                  <a:srgbClr val="BD00B0"/>
                </a:solidFill>
                <a:sym typeface="Symbol" pitchFamily="18" charset="2"/>
              </a:rPr>
              <a:t>p</a:t>
            </a:r>
          </a:p>
          <a:p>
            <a:pPr lvl="2" algn="just"/>
            <a:r>
              <a:rPr lang="en-US" sz="2000" dirty="0">
                <a:sym typeface="Symbol" pitchFamily="18" charset="2"/>
              </a:rPr>
              <a:t>Or just </a:t>
            </a:r>
            <a:r>
              <a:rPr lang="en-US" sz="2000" dirty="0">
                <a:solidFill>
                  <a:srgbClr val="BD00B0"/>
                </a:solidFill>
                <a:sym typeface="Symbol" pitchFamily="18" charset="2"/>
              </a:rPr>
              <a:t>Utility(s) </a:t>
            </a:r>
            <a:r>
              <a:rPr lang="en-US" sz="2000" dirty="0">
                <a:solidFill>
                  <a:srgbClr val="000000"/>
                </a:solidFill>
                <a:sym typeface="Symbol" pitchFamily="18" charset="2"/>
              </a:rPr>
              <a:t>for player making the decision at root</a:t>
            </a:r>
          </a:p>
        </p:txBody>
      </p:sp>
      <p:sp>
        <p:nvSpPr>
          <p:cNvPr id="2" name="Slide Number Placeholder 1">
            <a:extLst>
              <a:ext uri="{FF2B5EF4-FFF2-40B4-BE49-F238E27FC236}">
                <a16:creationId xmlns:a16="http://schemas.microsoft.com/office/drawing/2014/main" id="{17B017C0-5C26-0E42-8D81-5D1691617866}"/>
              </a:ext>
            </a:extLst>
          </p:cNvPr>
          <p:cNvSpPr>
            <a:spLocks noGrp="1"/>
          </p:cNvSpPr>
          <p:nvPr>
            <p:ph type="sldNum" sz="quarter" idx="12"/>
          </p:nvPr>
        </p:nvSpPr>
        <p:spPr/>
        <p:txBody>
          <a:bodyPr/>
          <a:lstStyle/>
          <a:p>
            <a:pPr>
              <a:defRPr/>
            </a:pPr>
            <a:fld id="{8E81798C-0F99-461B-869F-8FC2E08F7ABC}" type="slidenum">
              <a:rPr lang="en-US" smtClean="0"/>
              <a:pPr>
                <a:defRPr/>
              </a:pPr>
              <a:t>6</a:t>
            </a:fld>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4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4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4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4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9" name="Picture 5"/>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00160" y="1676400"/>
            <a:ext cx="5984875" cy="2430443"/>
          </a:xfrm>
          <a:prstGeom prst="rect">
            <a:avLst/>
          </a:prstGeom>
          <a:noFill/>
          <a:extLst>
            <a:ext uri="{909E8E84-426E-40dd-AFC4-6F175D3DCCD1}">
              <a14:hiddenFill xmlns:a14="http://schemas.microsoft.com/office/drawing/2010/main" xmlns="">
                <a:solidFill>
                  <a:srgbClr val="FFFFFF"/>
                </a:solidFill>
              </a14:hiddenFill>
            </a:ext>
          </a:extLst>
        </p:spPr>
      </p:pic>
      <p:pic>
        <p:nvPicPr>
          <p:cNvPr id="4198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2667" y="3581400"/>
            <a:ext cx="4518933" cy="286385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a:t>Zero-Sum Games</a:t>
            </a:r>
          </a:p>
        </p:txBody>
      </p:sp>
      <p:sp>
        <p:nvSpPr>
          <p:cNvPr id="8" name="Content Placeholder 7"/>
          <p:cNvSpPr>
            <a:spLocks noGrp="1"/>
          </p:cNvSpPr>
          <p:nvPr>
            <p:ph sz="half" idx="1"/>
          </p:nvPr>
        </p:nvSpPr>
        <p:spPr>
          <a:xfrm>
            <a:off x="240441" y="1448593"/>
            <a:ext cx="5715000" cy="1706564"/>
          </a:xfrm>
        </p:spPr>
        <p:txBody>
          <a:bodyPr/>
          <a:lstStyle/>
          <a:p>
            <a:r>
              <a:rPr lang="en-US" sz="2400" dirty="0">
                <a:solidFill>
                  <a:srgbClr val="C00000"/>
                </a:solidFill>
              </a:rPr>
              <a:t>Zero-Sum Games</a:t>
            </a:r>
          </a:p>
          <a:p>
            <a:pPr lvl="1"/>
            <a:r>
              <a:rPr lang="en-US" sz="2000" dirty="0"/>
              <a:t>Agents have </a:t>
            </a:r>
            <a:r>
              <a:rPr lang="en-US" sz="2000" b="1" i="1" dirty="0">
                <a:solidFill>
                  <a:srgbClr val="0000FF"/>
                </a:solidFill>
              </a:rPr>
              <a:t>opposite</a:t>
            </a:r>
            <a:r>
              <a:rPr lang="en-US" sz="2000" dirty="0"/>
              <a:t> utilities </a:t>
            </a:r>
          </a:p>
          <a:p>
            <a:pPr lvl="1"/>
            <a:r>
              <a:rPr lang="en-US" sz="2000" dirty="0"/>
              <a:t>Pure competition: </a:t>
            </a:r>
          </a:p>
          <a:p>
            <a:pPr lvl="2"/>
            <a:r>
              <a:rPr lang="en-US" sz="1600" dirty="0"/>
              <a:t>One</a:t>
            </a:r>
            <a:r>
              <a:rPr lang="en-US" sz="1600" b="1" i="1" dirty="0">
                <a:solidFill>
                  <a:srgbClr val="0000FF"/>
                </a:solidFill>
              </a:rPr>
              <a:t> maximizes</a:t>
            </a:r>
            <a:r>
              <a:rPr lang="en-US" sz="1600" dirty="0"/>
              <a:t>, the other </a:t>
            </a:r>
            <a:r>
              <a:rPr lang="en-US" sz="1600" b="1" i="1" dirty="0">
                <a:solidFill>
                  <a:srgbClr val="FF0000"/>
                </a:solidFill>
              </a:rPr>
              <a:t>minimizes</a:t>
            </a:r>
          </a:p>
        </p:txBody>
      </p:sp>
      <p:sp>
        <p:nvSpPr>
          <p:cNvPr id="9" name="Content Placeholder 8"/>
          <p:cNvSpPr>
            <a:spLocks noGrp="1"/>
          </p:cNvSpPr>
          <p:nvPr>
            <p:ph sz="half" idx="2"/>
          </p:nvPr>
        </p:nvSpPr>
        <p:spPr>
          <a:xfrm>
            <a:off x="6172200" y="4191000"/>
            <a:ext cx="5562600" cy="1706564"/>
          </a:xfrm>
        </p:spPr>
        <p:txBody>
          <a:bodyPr/>
          <a:lstStyle/>
          <a:p>
            <a:pPr algn="just"/>
            <a:r>
              <a:rPr lang="en-US" sz="2400" dirty="0">
                <a:solidFill>
                  <a:srgbClr val="C00000"/>
                </a:solidFill>
              </a:rPr>
              <a:t>General Games</a:t>
            </a:r>
          </a:p>
          <a:p>
            <a:pPr lvl="1" algn="just"/>
            <a:r>
              <a:rPr lang="en-US" sz="2000" dirty="0"/>
              <a:t>Agents have </a:t>
            </a:r>
            <a:r>
              <a:rPr lang="en-US" sz="2000" b="1" i="1" dirty="0">
                <a:solidFill>
                  <a:srgbClr val="0000FF"/>
                </a:solidFill>
              </a:rPr>
              <a:t>independent</a:t>
            </a:r>
            <a:r>
              <a:rPr lang="en-US" sz="2000" dirty="0"/>
              <a:t> utilities</a:t>
            </a:r>
          </a:p>
          <a:p>
            <a:pPr lvl="1" algn="just"/>
            <a:r>
              <a:rPr lang="en-US" sz="2000" dirty="0"/>
              <a:t>Cooperation, indifference, competition, shifting alliances, and more are all possible</a:t>
            </a:r>
          </a:p>
        </p:txBody>
      </p:sp>
      <p:cxnSp>
        <p:nvCxnSpPr>
          <p:cNvPr id="4" name="Straight Arrow Connector 3"/>
          <p:cNvCxnSpPr>
            <a:cxnSpLocks/>
          </p:cNvCxnSpPr>
          <p:nvPr/>
        </p:nvCxnSpPr>
        <p:spPr>
          <a:xfrm flipH="1">
            <a:off x="2057401" y="2895600"/>
            <a:ext cx="244127" cy="1086256"/>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cxnSpLocks/>
          </p:cNvCxnSpPr>
          <p:nvPr/>
        </p:nvCxnSpPr>
        <p:spPr>
          <a:xfrm flipH="1">
            <a:off x="4038600" y="2895600"/>
            <a:ext cx="152400" cy="113544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a:extLst>
              <a:ext uri="{FF2B5EF4-FFF2-40B4-BE49-F238E27FC236}">
                <a16:creationId xmlns:a16="http://schemas.microsoft.com/office/drawing/2014/main" id="{EA0E67E3-0CF4-AE46-BAE1-2B237E29D467}"/>
              </a:ext>
            </a:extLst>
          </p:cNvPr>
          <p:cNvSpPr>
            <a:spLocks noGrp="1"/>
          </p:cNvSpPr>
          <p:nvPr>
            <p:ph type="sldNum" sz="quarter" idx="12"/>
          </p:nvPr>
        </p:nvSpPr>
        <p:spPr/>
        <p:txBody>
          <a:bodyPr/>
          <a:lstStyle/>
          <a:p>
            <a:pPr>
              <a:defRPr/>
            </a:pPr>
            <a:fld id="{F96C36CE-9816-47A4-A648-59C94611F2D8}" type="slidenum">
              <a:rPr lang="en-US" smtClean="0"/>
              <a:pPr>
                <a:defRPr/>
              </a:pPr>
              <a:t>7</a:t>
            </a:fld>
            <a:endParaRPr lang="en-US" dirty="0"/>
          </a:p>
        </p:txBody>
      </p:sp>
    </p:spTree>
    <p:extLst>
      <p:ext uri="{BB962C8B-B14F-4D97-AF65-F5344CB8AC3E}">
        <p14:creationId xmlns:p14="http://schemas.microsoft.com/office/powerpoint/2010/main" val="3357696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9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98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xEl>
                                              <p:pRg st="1" end="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33291" y="1320018"/>
            <a:ext cx="5484168" cy="5072063"/>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Adversarial Search</a:t>
            </a:r>
          </a:p>
        </p:txBody>
      </p:sp>
      <p:sp>
        <p:nvSpPr>
          <p:cNvPr id="3" name="Slide Number Placeholder 2">
            <a:extLst>
              <a:ext uri="{FF2B5EF4-FFF2-40B4-BE49-F238E27FC236}">
                <a16:creationId xmlns:a16="http://schemas.microsoft.com/office/drawing/2014/main" id="{1AB0408A-806D-A341-B293-8D873E5010F0}"/>
              </a:ext>
            </a:extLst>
          </p:cNvPr>
          <p:cNvSpPr>
            <a:spLocks noGrp="1"/>
          </p:cNvSpPr>
          <p:nvPr>
            <p:ph type="sldNum" sz="quarter" idx="12"/>
          </p:nvPr>
        </p:nvSpPr>
        <p:spPr/>
        <p:txBody>
          <a:bodyPr/>
          <a:lstStyle/>
          <a:p>
            <a:pPr>
              <a:defRPr/>
            </a:pPr>
            <a:fld id="{8E81798C-0F99-461B-869F-8FC2E08F7ABC}" type="slidenum">
              <a:rPr lang="en-US" smtClean="0"/>
              <a:pPr>
                <a:defRPr/>
              </a:pPr>
              <a:t>8</a:t>
            </a:fld>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a:t>Single-Agent Trees</a:t>
            </a:r>
          </a:p>
        </p:txBody>
      </p:sp>
      <p:sp>
        <p:nvSpPr>
          <p:cNvPr id="9" name="Rectangle 8"/>
          <p:cNvSpPr/>
          <p:nvPr/>
        </p:nvSpPr>
        <p:spPr>
          <a:xfrm>
            <a:off x="5257800" y="14478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0485" name="Picture 3" descr="\\.host\Shared Folders\Shared with PC\images\Pacman_stuck_minimax.png"/>
          <p:cNvPicPr>
            <a:picLocks noChangeAspect="1" noChangeArrowheads="1"/>
          </p:cNvPicPr>
          <p:nvPr/>
        </p:nvPicPr>
        <p:blipFill>
          <a:blip r:embed="rId3" cstate="print"/>
          <a:srcRect l="38135" t="16438" r="44067" b="58904"/>
          <a:stretch>
            <a:fillRect/>
          </a:stretch>
        </p:blipFill>
        <p:spPr bwMode="auto">
          <a:xfrm flipH="1">
            <a:off x="5867400" y="1512888"/>
            <a:ext cx="304800" cy="261937"/>
          </a:xfrm>
          <a:prstGeom prst="rect">
            <a:avLst/>
          </a:prstGeom>
          <a:noFill/>
          <a:ln w="9525">
            <a:noFill/>
            <a:miter lim="800000"/>
            <a:headEnd/>
            <a:tailEnd/>
          </a:ln>
        </p:spPr>
      </p:pic>
      <p:sp>
        <p:nvSpPr>
          <p:cNvPr id="12" name="Oval 11"/>
          <p:cNvSpPr/>
          <p:nvPr/>
        </p:nvSpPr>
        <p:spPr>
          <a:xfrm>
            <a:off x="655320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36" name="Straight Connector 35"/>
          <p:cNvCxnSpPr/>
          <p:nvPr/>
        </p:nvCxnSpPr>
        <p:spPr>
          <a:xfrm rot="10800000" flipV="1">
            <a:off x="3657600" y="1905000"/>
            <a:ext cx="2362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019800" y="1905000"/>
            <a:ext cx="2286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0800000" flipV="1">
            <a:off x="7239000"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8305800"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0800000" flipV="1">
            <a:off x="2590801"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657601"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28956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0" name="Picture 3" descr="\\.host\Shared Folders\Shared with PC\images\Pacman_stuck_minimax.png"/>
          <p:cNvPicPr>
            <a:picLocks noChangeAspect="1" noChangeArrowheads="1"/>
          </p:cNvPicPr>
          <p:nvPr/>
        </p:nvPicPr>
        <p:blipFill>
          <a:blip r:embed="rId3" cstate="print"/>
          <a:srcRect l="38135" t="16438" r="44067" b="58904"/>
          <a:stretch>
            <a:fillRect/>
          </a:stretch>
        </p:blipFill>
        <p:spPr bwMode="auto">
          <a:xfrm>
            <a:off x="3200400" y="2427288"/>
            <a:ext cx="304800" cy="261937"/>
          </a:xfrm>
          <a:prstGeom prst="rect">
            <a:avLst/>
          </a:prstGeom>
          <a:noFill/>
          <a:ln w="9525">
            <a:noFill/>
            <a:miter lim="800000"/>
            <a:headEnd/>
            <a:tailEnd/>
          </a:ln>
        </p:spPr>
      </p:pic>
      <p:sp>
        <p:nvSpPr>
          <p:cNvPr id="42" name="Oval 41"/>
          <p:cNvSpPr/>
          <p:nvPr/>
        </p:nvSpPr>
        <p:spPr>
          <a:xfrm>
            <a:off x="41910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3" name="Rectangle 42"/>
          <p:cNvSpPr/>
          <p:nvPr/>
        </p:nvSpPr>
        <p:spPr>
          <a:xfrm>
            <a:off x="75438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5" name="Picture 3" descr="\\.host\Shared Folders\Shared with PC\images\Pacman_stuck_minimax.png"/>
          <p:cNvPicPr>
            <a:picLocks noChangeAspect="1" noChangeArrowheads="1"/>
          </p:cNvPicPr>
          <p:nvPr/>
        </p:nvPicPr>
        <p:blipFill>
          <a:blip r:embed="rId3" cstate="print"/>
          <a:srcRect l="38135" t="16438" r="44067" b="58904"/>
          <a:stretch>
            <a:fillRect/>
          </a:stretch>
        </p:blipFill>
        <p:spPr bwMode="auto">
          <a:xfrm flipH="1">
            <a:off x="8458200" y="2427288"/>
            <a:ext cx="304800" cy="261937"/>
          </a:xfrm>
          <a:prstGeom prst="rect">
            <a:avLst/>
          </a:prstGeom>
          <a:noFill/>
          <a:ln w="9525">
            <a:noFill/>
            <a:miter lim="800000"/>
            <a:headEnd/>
            <a:tailEnd/>
          </a:ln>
        </p:spPr>
      </p:pic>
      <p:sp>
        <p:nvSpPr>
          <p:cNvPr id="47" name="Oval 46"/>
          <p:cNvSpPr/>
          <p:nvPr/>
        </p:nvSpPr>
        <p:spPr>
          <a:xfrm>
            <a:off x="88392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 name="Rectangle 47"/>
          <p:cNvSpPr/>
          <p:nvPr/>
        </p:nvSpPr>
        <p:spPr>
          <a:xfrm>
            <a:off x="6477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9" name="Picture 3" descr="\\.host\Shared Folders\Shared with PC\images\Pacman_stuck_minimax.png"/>
          <p:cNvPicPr>
            <a:picLocks noChangeAspect="1" noChangeArrowheads="1"/>
          </p:cNvPicPr>
          <p:nvPr/>
        </p:nvPicPr>
        <p:blipFill>
          <a:blip r:embed="rId3" cstate="print"/>
          <a:srcRect l="38135" t="16438" r="44067" b="58904"/>
          <a:stretch>
            <a:fillRect/>
          </a:stretch>
        </p:blipFill>
        <p:spPr bwMode="auto">
          <a:xfrm flipH="1">
            <a:off x="7086600" y="3341688"/>
            <a:ext cx="304800" cy="261937"/>
          </a:xfrm>
          <a:prstGeom prst="rect">
            <a:avLst/>
          </a:prstGeom>
          <a:noFill/>
          <a:ln w="9525">
            <a:noFill/>
            <a:miter lim="800000"/>
            <a:headEnd/>
            <a:tailEnd/>
          </a:ln>
        </p:spPr>
      </p:pic>
      <p:sp>
        <p:nvSpPr>
          <p:cNvPr id="50" name="Oval 49"/>
          <p:cNvSpPr/>
          <p:nvPr/>
        </p:nvSpPr>
        <p:spPr>
          <a:xfrm>
            <a:off x="77724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1" name="Rectangle 50"/>
          <p:cNvSpPr/>
          <p:nvPr/>
        </p:nvSpPr>
        <p:spPr>
          <a:xfrm>
            <a:off x="8763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2" name="Picture 3" descr="\\.host\Shared Folders\Shared with PC\images\Pacman_stuck_minimax.png"/>
          <p:cNvPicPr>
            <a:picLocks noChangeAspect="1" noChangeArrowheads="1"/>
          </p:cNvPicPr>
          <p:nvPr/>
        </p:nvPicPr>
        <p:blipFill>
          <a:blip r:embed="rId3" cstate="print"/>
          <a:srcRect l="38135" t="16438" r="44067" b="58904"/>
          <a:stretch>
            <a:fillRect/>
          </a:stretch>
        </p:blipFill>
        <p:spPr bwMode="auto">
          <a:xfrm flipH="1">
            <a:off x="9982200" y="3341688"/>
            <a:ext cx="304800" cy="261937"/>
          </a:xfrm>
          <a:prstGeom prst="rect">
            <a:avLst/>
          </a:prstGeom>
          <a:noFill/>
          <a:ln w="9525">
            <a:noFill/>
            <a:miter lim="800000"/>
            <a:headEnd/>
            <a:tailEnd/>
          </a:ln>
        </p:spPr>
      </p:pic>
      <p:sp>
        <p:nvSpPr>
          <p:cNvPr id="54" name="Rectangle 53"/>
          <p:cNvSpPr/>
          <p:nvPr/>
        </p:nvSpPr>
        <p:spPr>
          <a:xfrm>
            <a:off x="1828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5" name="Picture 3" descr="\\.host\Shared Folders\Shared with PC\images\Pacman_stuck_minimax.png"/>
          <p:cNvPicPr>
            <a:picLocks noChangeAspect="1" noChangeArrowheads="1"/>
          </p:cNvPicPr>
          <p:nvPr/>
        </p:nvPicPr>
        <p:blipFill>
          <a:blip r:embed="rId3" cstate="print"/>
          <a:srcRect l="38135" t="16438" r="44067" b="58904"/>
          <a:stretch>
            <a:fillRect/>
          </a:stretch>
        </p:blipFill>
        <p:spPr bwMode="auto">
          <a:xfrm>
            <a:off x="1828800" y="3341688"/>
            <a:ext cx="304800" cy="261937"/>
          </a:xfrm>
          <a:prstGeom prst="rect">
            <a:avLst/>
          </a:prstGeom>
          <a:noFill/>
          <a:ln w="9525">
            <a:noFill/>
            <a:miter lim="800000"/>
            <a:headEnd/>
            <a:tailEnd/>
          </a:ln>
        </p:spPr>
      </p:pic>
      <p:sp>
        <p:nvSpPr>
          <p:cNvPr id="56" name="Oval 55"/>
          <p:cNvSpPr/>
          <p:nvPr/>
        </p:nvSpPr>
        <p:spPr>
          <a:xfrm>
            <a:off x="3124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7" name="Rectangle 56"/>
          <p:cNvSpPr/>
          <p:nvPr/>
        </p:nvSpPr>
        <p:spPr>
          <a:xfrm>
            <a:off x="4114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8" name="Picture 3" descr="\\.host\Shared Folders\Shared with PC\images\Pacman_stuck_minimax.png"/>
          <p:cNvPicPr>
            <a:picLocks noChangeAspect="1" noChangeArrowheads="1"/>
          </p:cNvPicPr>
          <p:nvPr/>
        </p:nvPicPr>
        <p:blipFill>
          <a:blip r:embed="rId3" cstate="print"/>
          <a:srcRect l="38135" t="16438" r="44067" b="58904"/>
          <a:stretch>
            <a:fillRect/>
          </a:stretch>
        </p:blipFill>
        <p:spPr bwMode="auto">
          <a:xfrm flipH="1">
            <a:off x="4724400" y="3341688"/>
            <a:ext cx="304800" cy="261937"/>
          </a:xfrm>
          <a:prstGeom prst="rect">
            <a:avLst/>
          </a:prstGeom>
          <a:noFill/>
          <a:ln w="9525">
            <a:noFill/>
            <a:miter lim="800000"/>
            <a:headEnd/>
            <a:tailEnd/>
          </a:ln>
        </p:spPr>
      </p:pic>
      <p:sp>
        <p:nvSpPr>
          <p:cNvPr id="59" name="Oval 58"/>
          <p:cNvSpPr/>
          <p:nvPr/>
        </p:nvSpPr>
        <p:spPr>
          <a:xfrm>
            <a:off x="5410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0" name="Isosceles Triangle 59"/>
          <p:cNvSpPr/>
          <p:nvPr/>
        </p:nvSpPr>
        <p:spPr>
          <a:xfrm>
            <a:off x="1828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Isosceles Triangle 60"/>
          <p:cNvSpPr/>
          <p:nvPr/>
        </p:nvSpPr>
        <p:spPr>
          <a:xfrm>
            <a:off x="4114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Isosceles Triangle 61"/>
          <p:cNvSpPr/>
          <p:nvPr/>
        </p:nvSpPr>
        <p:spPr>
          <a:xfrm>
            <a:off x="6477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9372600" y="3733800"/>
            <a:ext cx="533400" cy="461665"/>
          </a:xfrm>
          <a:prstGeom prst="rect">
            <a:avLst/>
          </a:prstGeom>
          <a:noFill/>
        </p:spPr>
        <p:txBody>
          <a:bodyPr wrap="square" rtlCol="0">
            <a:spAutoFit/>
          </a:bodyPr>
          <a:lstStyle/>
          <a:p>
            <a:r>
              <a:rPr lang="en-US" sz="2400" dirty="0">
                <a:latin typeface="Calibri" pitchFamily="34" charset="0"/>
              </a:rPr>
              <a:t>8</a:t>
            </a:r>
          </a:p>
        </p:txBody>
      </p:sp>
      <p:sp>
        <p:nvSpPr>
          <p:cNvPr id="64" name="TextBox 63"/>
          <p:cNvSpPr txBox="1"/>
          <p:nvPr/>
        </p:nvSpPr>
        <p:spPr>
          <a:xfrm>
            <a:off x="2057400" y="5715000"/>
            <a:ext cx="685800" cy="461665"/>
          </a:xfrm>
          <a:prstGeom prst="rect">
            <a:avLst/>
          </a:prstGeom>
          <a:noFill/>
        </p:spPr>
        <p:txBody>
          <a:bodyPr wrap="square" rtlCol="0">
            <a:spAutoFit/>
          </a:bodyPr>
          <a:lstStyle/>
          <a:p>
            <a:r>
              <a:rPr lang="en-US" sz="2400" dirty="0">
                <a:latin typeface="Calibri" pitchFamily="34" charset="0"/>
              </a:rPr>
              <a:t>2</a:t>
            </a:r>
          </a:p>
        </p:txBody>
      </p:sp>
      <p:sp>
        <p:nvSpPr>
          <p:cNvPr id="65" name="TextBox 64"/>
          <p:cNvSpPr txBox="1"/>
          <p:nvPr/>
        </p:nvSpPr>
        <p:spPr>
          <a:xfrm>
            <a:off x="2743200" y="5715000"/>
            <a:ext cx="762000" cy="461665"/>
          </a:xfrm>
          <a:prstGeom prst="rect">
            <a:avLst/>
          </a:prstGeom>
          <a:noFill/>
        </p:spPr>
        <p:txBody>
          <a:bodyPr wrap="square" rtlCol="0">
            <a:spAutoFit/>
          </a:bodyPr>
          <a:lstStyle/>
          <a:p>
            <a:r>
              <a:rPr lang="en-US" sz="2400" dirty="0">
                <a:latin typeface="Calibri" pitchFamily="34" charset="0"/>
              </a:rPr>
              <a:t>0</a:t>
            </a:r>
          </a:p>
        </p:txBody>
      </p:sp>
      <p:sp>
        <p:nvSpPr>
          <p:cNvPr id="66" name="TextBox 65"/>
          <p:cNvSpPr txBox="1"/>
          <p:nvPr/>
        </p:nvSpPr>
        <p:spPr>
          <a:xfrm>
            <a:off x="4419600" y="5715000"/>
            <a:ext cx="838200" cy="461665"/>
          </a:xfrm>
          <a:prstGeom prst="rect">
            <a:avLst/>
          </a:prstGeom>
          <a:noFill/>
        </p:spPr>
        <p:txBody>
          <a:bodyPr wrap="square" rtlCol="0">
            <a:spAutoFit/>
          </a:bodyPr>
          <a:lstStyle/>
          <a:p>
            <a:r>
              <a:rPr lang="en-US" sz="2400" dirty="0">
                <a:latin typeface="Calibri" pitchFamily="34" charset="0"/>
              </a:rPr>
              <a:t>2</a:t>
            </a:r>
          </a:p>
        </p:txBody>
      </p:sp>
      <p:sp>
        <p:nvSpPr>
          <p:cNvPr id="67" name="TextBox 66"/>
          <p:cNvSpPr txBox="1"/>
          <p:nvPr/>
        </p:nvSpPr>
        <p:spPr>
          <a:xfrm>
            <a:off x="5029200" y="5715000"/>
            <a:ext cx="762000" cy="461665"/>
          </a:xfrm>
          <a:prstGeom prst="rect">
            <a:avLst/>
          </a:prstGeom>
          <a:noFill/>
        </p:spPr>
        <p:txBody>
          <a:bodyPr wrap="square" rtlCol="0">
            <a:spAutoFit/>
          </a:bodyPr>
          <a:lstStyle/>
          <a:p>
            <a:r>
              <a:rPr lang="en-US" sz="2400" dirty="0">
                <a:latin typeface="Calibri" pitchFamily="34" charset="0"/>
              </a:rPr>
              <a:t>6</a:t>
            </a:r>
          </a:p>
        </p:txBody>
      </p:sp>
      <p:sp>
        <p:nvSpPr>
          <p:cNvPr id="68" name="TextBox 67"/>
          <p:cNvSpPr txBox="1"/>
          <p:nvPr/>
        </p:nvSpPr>
        <p:spPr>
          <a:xfrm>
            <a:off x="6705600" y="5715000"/>
            <a:ext cx="838200" cy="461665"/>
          </a:xfrm>
          <a:prstGeom prst="rect">
            <a:avLst/>
          </a:prstGeom>
          <a:noFill/>
        </p:spPr>
        <p:txBody>
          <a:bodyPr wrap="square" rtlCol="0">
            <a:spAutoFit/>
          </a:bodyPr>
          <a:lstStyle/>
          <a:p>
            <a:r>
              <a:rPr lang="en-US" sz="2400" dirty="0">
                <a:latin typeface="Calibri" pitchFamily="34" charset="0"/>
              </a:rPr>
              <a:t>4</a:t>
            </a:r>
          </a:p>
        </p:txBody>
      </p:sp>
      <p:sp>
        <p:nvSpPr>
          <p:cNvPr id="69" name="TextBox 68"/>
          <p:cNvSpPr txBox="1"/>
          <p:nvPr/>
        </p:nvSpPr>
        <p:spPr>
          <a:xfrm>
            <a:off x="7467600" y="5715000"/>
            <a:ext cx="762000" cy="461665"/>
          </a:xfrm>
          <a:prstGeom prst="rect">
            <a:avLst/>
          </a:prstGeom>
          <a:noFill/>
        </p:spPr>
        <p:txBody>
          <a:bodyPr wrap="square" rtlCol="0">
            <a:spAutoFit/>
          </a:bodyPr>
          <a:lstStyle/>
          <a:p>
            <a:r>
              <a:rPr lang="en-US" sz="2400" dirty="0">
                <a:latin typeface="Calibri" pitchFamily="34" charset="0"/>
              </a:rPr>
              <a:t>6</a:t>
            </a:r>
          </a:p>
        </p:txBody>
      </p:sp>
      <p:sp>
        <p:nvSpPr>
          <p:cNvPr id="70" name="TextBox 69"/>
          <p:cNvSpPr txBox="1"/>
          <p:nvPr/>
        </p:nvSpPr>
        <p:spPr>
          <a:xfrm>
            <a:off x="3581400" y="5715000"/>
            <a:ext cx="762000" cy="461665"/>
          </a:xfrm>
          <a:prstGeom prst="rect">
            <a:avLst/>
          </a:prstGeom>
          <a:noFill/>
        </p:spPr>
        <p:txBody>
          <a:bodyPr wrap="square" rtlCol="0">
            <a:spAutoFit/>
          </a:bodyPr>
          <a:lstStyle/>
          <a:p>
            <a:r>
              <a:rPr lang="en-US" sz="2400" dirty="0">
                <a:latin typeface="Calibri" pitchFamily="34" charset="0"/>
              </a:rPr>
              <a:t>…</a:t>
            </a:r>
          </a:p>
        </p:txBody>
      </p:sp>
      <p:sp>
        <p:nvSpPr>
          <p:cNvPr id="71" name="TextBox 70"/>
          <p:cNvSpPr txBox="1"/>
          <p:nvPr/>
        </p:nvSpPr>
        <p:spPr>
          <a:xfrm>
            <a:off x="5867400" y="5715000"/>
            <a:ext cx="762000" cy="461665"/>
          </a:xfrm>
          <a:prstGeom prst="rect">
            <a:avLst/>
          </a:prstGeom>
          <a:noFill/>
        </p:spPr>
        <p:txBody>
          <a:bodyPr wrap="square" rtlCol="0">
            <a:spAutoFit/>
          </a:bodyPr>
          <a:lstStyle/>
          <a:p>
            <a:r>
              <a:rPr lang="en-US" sz="2400" dirty="0">
                <a:latin typeface="Calibri" pitchFamily="34" charset="0"/>
              </a:rPr>
              <a:t>…</a:t>
            </a:r>
          </a:p>
        </p:txBody>
      </p:sp>
      <p:sp>
        <p:nvSpPr>
          <p:cNvPr id="2" name="Slide Number Placeholder 1">
            <a:extLst>
              <a:ext uri="{FF2B5EF4-FFF2-40B4-BE49-F238E27FC236}">
                <a16:creationId xmlns:a16="http://schemas.microsoft.com/office/drawing/2014/main" id="{8E4A9FEA-3786-3B40-99D7-F0CEE54B729F}"/>
              </a:ext>
            </a:extLst>
          </p:cNvPr>
          <p:cNvSpPr>
            <a:spLocks noGrp="1"/>
          </p:cNvSpPr>
          <p:nvPr>
            <p:ph type="sldNum" sz="quarter" idx="12"/>
          </p:nvPr>
        </p:nvSpPr>
        <p:spPr/>
        <p:txBody>
          <a:bodyPr/>
          <a:lstStyle/>
          <a:p>
            <a:pPr>
              <a:defRPr/>
            </a:pPr>
            <a:fld id="{8E81798C-0F99-461B-869F-8FC2E08F7ABC}" type="slidenum">
              <a:rPr lang="en-US" smtClean="0"/>
              <a:pPr>
                <a:defRPr/>
              </a:pPr>
              <a:t>9</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2" grpId="0" animBg="1"/>
      <p:bldP spid="43" grpId="0" animBg="1"/>
      <p:bldP spid="47" grpId="0" animBg="1"/>
      <p:bldP spid="48" grpId="0" animBg="1"/>
      <p:bldP spid="50" grpId="0" animBg="1"/>
      <p:bldP spid="51" grpId="0" animBg="1"/>
      <p:bldP spid="54" grpId="0" animBg="1"/>
      <p:bldP spid="56" grpId="0" animBg="1"/>
      <p:bldP spid="57" grpId="0" animBg="1"/>
      <p:bldP spid="59" grpId="0" animBg="1"/>
      <p:bldP spid="60" grpId="0" animBg="1"/>
      <p:bldP spid="61" grpId="0" animBg="1"/>
      <p:bldP spid="62" grpId="0" animBg="1"/>
      <p:bldP spid="63" grpId="0"/>
      <p:bldP spid="64" grpId="0"/>
      <p:bldP spid="65" grpId="0"/>
      <p:bldP spid="66" grpId="0"/>
      <p:bldP spid="67" grpId="0"/>
      <p:bldP spid="68" grpId="0"/>
      <p:bldP spid="69" grpId="0"/>
      <p:bldP spid="70" grpId="0"/>
      <p:bldP spid="71" grpId="0"/>
    </p:bld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heme/theme1.xml><?xml version="1.0" encoding="utf-8"?>
<a:theme xmlns:a="http://schemas.openxmlformats.org/drawingml/2006/main" name="188-anca">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Calibri"/>
            <a:cs typeface="Calibri"/>
          </a:defRPr>
        </a:defPPr>
      </a:lstStyle>
    </a:txDef>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Ch04 -- Adversarial Search (Game Playing)</Template>
  <TotalTime>42882</TotalTime>
  <Words>2499</Words>
  <Application>Microsoft Macintosh PowerPoint</Application>
  <PresentationFormat>Widescreen</PresentationFormat>
  <Paragraphs>486</Paragraphs>
  <Slides>41</Slides>
  <Notes>21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49" baseType="lpstr">
      <vt:lpstr>Arial</vt:lpstr>
      <vt:lpstr>Calibri</vt:lpstr>
      <vt:lpstr>Courier New</vt:lpstr>
      <vt:lpstr>Palatino</vt:lpstr>
      <vt:lpstr>Times New Roman</vt:lpstr>
      <vt:lpstr>Wingdings</vt:lpstr>
      <vt:lpstr>188-anca</vt:lpstr>
      <vt:lpstr>Photo Editor Photo</vt:lpstr>
      <vt:lpstr>Artificial Intelligence </vt:lpstr>
      <vt:lpstr>Outline</vt:lpstr>
      <vt:lpstr>State-of-the-Art Game Programs Checkers, Chess, Go &amp; PC-Man</vt:lpstr>
      <vt:lpstr>A brief history</vt:lpstr>
      <vt:lpstr>Types of Games</vt:lpstr>
      <vt:lpstr>“Standard” Games</vt:lpstr>
      <vt:lpstr>Zero-Sum Games</vt:lpstr>
      <vt:lpstr>Adversarial Search</vt:lpstr>
      <vt:lpstr>Single-Agent Trees</vt:lpstr>
      <vt:lpstr>Value of a State</vt:lpstr>
      <vt:lpstr>Tic-Tac-Toe Game Tree</vt:lpstr>
      <vt:lpstr>Minimax Values</vt:lpstr>
      <vt:lpstr>Minimax algorithm</vt:lpstr>
      <vt:lpstr>Implementation</vt:lpstr>
      <vt:lpstr>Generalized minimax</vt:lpstr>
      <vt:lpstr>Minimax Efficiency</vt:lpstr>
      <vt:lpstr>Game Tree Pruning</vt:lpstr>
      <vt:lpstr>Minimax Example</vt:lpstr>
      <vt:lpstr>Alpha-Beta Example</vt:lpstr>
      <vt:lpstr>PowerPoint Presentation</vt:lpstr>
      <vt:lpstr>PowerPoint Presentation</vt:lpstr>
      <vt:lpstr>Alpha-Beta Quiz</vt:lpstr>
      <vt:lpstr>Alpha-Beta Quiz 2</vt:lpstr>
      <vt:lpstr>Alpha-Beta Quiz 2</vt:lpstr>
      <vt:lpstr>Alpha-Beta Pruning</vt:lpstr>
      <vt:lpstr>Alpha-Beta Implementation</vt:lpstr>
      <vt:lpstr>Alpha-Beta Pruning Properties</vt:lpstr>
      <vt:lpstr>Resource Limits</vt:lpstr>
      <vt:lpstr>Resource Limits</vt:lpstr>
      <vt:lpstr>Depth Matters</vt:lpstr>
      <vt:lpstr>Pacman with Depth-k Lookahead</vt:lpstr>
      <vt:lpstr>Evaluation Functions</vt:lpstr>
      <vt:lpstr>Evaluation Functions</vt:lpstr>
      <vt:lpstr>Evaluation for Pacman</vt:lpstr>
      <vt:lpstr>Generalized minimax</vt:lpstr>
      <vt:lpstr>Emergent coordination in ghosts</vt:lpstr>
      <vt:lpstr>Games with uncertain outcomes </vt:lpstr>
      <vt:lpstr>Chance outcomes in trees</vt:lpstr>
      <vt:lpstr>Minimax</vt:lpstr>
      <vt:lpstr>Expectiminimax</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Microsoft Office User</cp:lastModifiedBy>
  <cp:revision>2273</cp:revision>
  <cp:lastPrinted>2021-03-13T07:57:45Z</cp:lastPrinted>
  <dcterms:created xsi:type="dcterms:W3CDTF">2004-08-27T04:16:05Z</dcterms:created>
  <dcterms:modified xsi:type="dcterms:W3CDTF">2021-03-13T17:28:08Z</dcterms:modified>
</cp:coreProperties>
</file>